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9" r:id="rId53"/>
    <p:sldId id="308" r:id="rId54"/>
    <p:sldId id="27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4"/>
  </p:normalViewPr>
  <p:slideViewPr>
    <p:cSldViewPr snapToGrid="0" snapToObjects="1">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F0ED-5E05-234A-B4BC-528FC7FA26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12E25D-FE8A-BD4B-B65E-BE31E165C8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78E6FD-75E4-6E4A-A7E5-997C399A8961}"/>
              </a:ext>
            </a:extLst>
          </p:cNvPr>
          <p:cNvSpPr>
            <a:spLocks noGrp="1"/>
          </p:cNvSpPr>
          <p:nvPr>
            <p:ph type="dt" sz="half" idx="10"/>
          </p:nvPr>
        </p:nvSpPr>
        <p:spPr/>
        <p:txBody>
          <a:bodyPr/>
          <a:lstStyle/>
          <a:p>
            <a:fld id="{3149EE4C-D9F6-C34C-93A7-6C5A1DE50B69}" type="datetimeFigureOut">
              <a:rPr lang="en-US" smtClean="0"/>
              <a:t>6/2/19</a:t>
            </a:fld>
            <a:endParaRPr lang="en-US"/>
          </a:p>
        </p:txBody>
      </p:sp>
      <p:sp>
        <p:nvSpPr>
          <p:cNvPr id="5" name="Footer Placeholder 4">
            <a:extLst>
              <a:ext uri="{FF2B5EF4-FFF2-40B4-BE49-F238E27FC236}">
                <a16:creationId xmlns:a16="http://schemas.microsoft.com/office/drawing/2014/main" id="{53E90AD1-F6B5-0641-BAE5-52E42C3F9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B0733-250B-E143-9D66-6FF55C91ABF1}"/>
              </a:ext>
            </a:extLst>
          </p:cNvPr>
          <p:cNvSpPr>
            <a:spLocks noGrp="1"/>
          </p:cNvSpPr>
          <p:nvPr>
            <p:ph type="sldNum" sz="quarter" idx="12"/>
          </p:nvPr>
        </p:nvSpPr>
        <p:spPr/>
        <p:txBody>
          <a:bodyPr/>
          <a:lstStyle/>
          <a:p>
            <a:fld id="{D4D61E45-CD93-3246-99A6-5B6490D0FD63}" type="slidenum">
              <a:rPr lang="en-US" smtClean="0"/>
              <a:t>‹#›</a:t>
            </a:fld>
            <a:endParaRPr lang="en-US"/>
          </a:p>
        </p:txBody>
      </p:sp>
    </p:spTree>
    <p:extLst>
      <p:ext uri="{BB962C8B-B14F-4D97-AF65-F5344CB8AC3E}">
        <p14:creationId xmlns:p14="http://schemas.microsoft.com/office/powerpoint/2010/main" val="2909871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458C9-E4B8-AF4B-B7FB-10F21DBCDC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77666B-6B26-304A-98F0-3463D211E5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F19C4F-014E-6942-B670-57C87E45ED68}"/>
              </a:ext>
            </a:extLst>
          </p:cNvPr>
          <p:cNvSpPr>
            <a:spLocks noGrp="1"/>
          </p:cNvSpPr>
          <p:nvPr>
            <p:ph type="dt" sz="half" idx="10"/>
          </p:nvPr>
        </p:nvSpPr>
        <p:spPr/>
        <p:txBody>
          <a:bodyPr/>
          <a:lstStyle/>
          <a:p>
            <a:fld id="{3149EE4C-D9F6-C34C-93A7-6C5A1DE50B69}" type="datetimeFigureOut">
              <a:rPr lang="en-US" smtClean="0"/>
              <a:t>6/2/19</a:t>
            </a:fld>
            <a:endParaRPr lang="en-US"/>
          </a:p>
        </p:txBody>
      </p:sp>
      <p:sp>
        <p:nvSpPr>
          <p:cNvPr id="5" name="Footer Placeholder 4">
            <a:extLst>
              <a:ext uri="{FF2B5EF4-FFF2-40B4-BE49-F238E27FC236}">
                <a16:creationId xmlns:a16="http://schemas.microsoft.com/office/drawing/2014/main" id="{503DEEC1-EC5D-8D40-B5D7-CFE6CCA21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D0ED4-8074-7043-8B13-810EB8F2DD75}"/>
              </a:ext>
            </a:extLst>
          </p:cNvPr>
          <p:cNvSpPr>
            <a:spLocks noGrp="1"/>
          </p:cNvSpPr>
          <p:nvPr>
            <p:ph type="sldNum" sz="quarter" idx="12"/>
          </p:nvPr>
        </p:nvSpPr>
        <p:spPr/>
        <p:txBody>
          <a:bodyPr/>
          <a:lstStyle/>
          <a:p>
            <a:fld id="{D4D61E45-CD93-3246-99A6-5B6490D0FD63}" type="slidenum">
              <a:rPr lang="en-US" smtClean="0"/>
              <a:t>‹#›</a:t>
            </a:fld>
            <a:endParaRPr lang="en-US"/>
          </a:p>
        </p:txBody>
      </p:sp>
    </p:spTree>
    <p:extLst>
      <p:ext uri="{BB962C8B-B14F-4D97-AF65-F5344CB8AC3E}">
        <p14:creationId xmlns:p14="http://schemas.microsoft.com/office/powerpoint/2010/main" val="1603906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0F345D-813A-EF4C-A23C-DB38BF192B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AA3292-C1EB-4E4F-9A5E-E70CFBE7E2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4EB7C-52B0-F04E-9C6D-B93E48E418C5}"/>
              </a:ext>
            </a:extLst>
          </p:cNvPr>
          <p:cNvSpPr>
            <a:spLocks noGrp="1"/>
          </p:cNvSpPr>
          <p:nvPr>
            <p:ph type="dt" sz="half" idx="10"/>
          </p:nvPr>
        </p:nvSpPr>
        <p:spPr/>
        <p:txBody>
          <a:bodyPr/>
          <a:lstStyle/>
          <a:p>
            <a:fld id="{3149EE4C-D9F6-C34C-93A7-6C5A1DE50B69}" type="datetimeFigureOut">
              <a:rPr lang="en-US" smtClean="0"/>
              <a:t>6/2/19</a:t>
            </a:fld>
            <a:endParaRPr lang="en-US"/>
          </a:p>
        </p:txBody>
      </p:sp>
      <p:sp>
        <p:nvSpPr>
          <p:cNvPr id="5" name="Footer Placeholder 4">
            <a:extLst>
              <a:ext uri="{FF2B5EF4-FFF2-40B4-BE49-F238E27FC236}">
                <a16:creationId xmlns:a16="http://schemas.microsoft.com/office/drawing/2014/main" id="{66FA1D93-448B-E840-95D4-7B93F71C40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E3899-4714-0F44-8195-CF53CACDDDE2}"/>
              </a:ext>
            </a:extLst>
          </p:cNvPr>
          <p:cNvSpPr>
            <a:spLocks noGrp="1"/>
          </p:cNvSpPr>
          <p:nvPr>
            <p:ph type="sldNum" sz="quarter" idx="12"/>
          </p:nvPr>
        </p:nvSpPr>
        <p:spPr/>
        <p:txBody>
          <a:bodyPr/>
          <a:lstStyle/>
          <a:p>
            <a:fld id="{D4D61E45-CD93-3246-99A6-5B6490D0FD63}" type="slidenum">
              <a:rPr lang="en-US" smtClean="0"/>
              <a:t>‹#›</a:t>
            </a:fld>
            <a:endParaRPr lang="en-US"/>
          </a:p>
        </p:txBody>
      </p:sp>
    </p:spTree>
    <p:extLst>
      <p:ext uri="{BB962C8B-B14F-4D97-AF65-F5344CB8AC3E}">
        <p14:creationId xmlns:p14="http://schemas.microsoft.com/office/powerpoint/2010/main" val="3565108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02EC-37A9-CA44-9CAC-E3FE803042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34D9D9-E2BE-5646-B0BD-BEDA4AAB45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D14B4-4186-4E4C-9205-18A21DCB1E8B}"/>
              </a:ext>
            </a:extLst>
          </p:cNvPr>
          <p:cNvSpPr>
            <a:spLocks noGrp="1"/>
          </p:cNvSpPr>
          <p:nvPr>
            <p:ph type="dt" sz="half" idx="10"/>
          </p:nvPr>
        </p:nvSpPr>
        <p:spPr/>
        <p:txBody>
          <a:bodyPr/>
          <a:lstStyle/>
          <a:p>
            <a:fld id="{3149EE4C-D9F6-C34C-93A7-6C5A1DE50B69}" type="datetimeFigureOut">
              <a:rPr lang="en-US" smtClean="0"/>
              <a:t>6/2/19</a:t>
            </a:fld>
            <a:endParaRPr lang="en-US"/>
          </a:p>
        </p:txBody>
      </p:sp>
      <p:sp>
        <p:nvSpPr>
          <p:cNvPr id="5" name="Footer Placeholder 4">
            <a:extLst>
              <a:ext uri="{FF2B5EF4-FFF2-40B4-BE49-F238E27FC236}">
                <a16:creationId xmlns:a16="http://schemas.microsoft.com/office/drawing/2014/main" id="{546BEF5C-35CB-F044-A93C-E760F0ED0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65493-7275-9144-85E9-ABDFD1D59FDE}"/>
              </a:ext>
            </a:extLst>
          </p:cNvPr>
          <p:cNvSpPr>
            <a:spLocks noGrp="1"/>
          </p:cNvSpPr>
          <p:nvPr>
            <p:ph type="sldNum" sz="quarter" idx="12"/>
          </p:nvPr>
        </p:nvSpPr>
        <p:spPr/>
        <p:txBody>
          <a:bodyPr/>
          <a:lstStyle/>
          <a:p>
            <a:fld id="{D4D61E45-CD93-3246-99A6-5B6490D0FD63}" type="slidenum">
              <a:rPr lang="en-US" smtClean="0"/>
              <a:t>‹#›</a:t>
            </a:fld>
            <a:endParaRPr lang="en-US"/>
          </a:p>
        </p:txBody>
      </p:sp>
    </p:spTree>
    <p:extLst>
      <p:ext uri="{BB962C8B-B14F-4D97-AF65-F5344CB8AC3E}">
        <p14:creationId xmlns:p14="http://schemas.microsoft.com/office/powerpoint/2010/main" val="1330189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960F-1ABD-944E-9994-8D04CB72A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353120-7AEC-6448-8B86-9A68BC4CE2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036DCD-C069-3042-9B71-B4184D1B0221}"/>
              </a:ext>
            </a:extLst>
          </p:cNvPr>
          <p:cNvSpPr>
            <a:spLocks noGrp="1"/>
          </p:cNvSpPr>
          <p:nvPr>
            <p:ph type="dt" sz="half" idx="10"/>
          </p:nvPr>
        </p:nvSpPr>
        <p:spPr/>
        <p:txBody>
          <a:bodyPr/>
          <a:lstStyle/>
          <a:p>
            <a:fld id="{3149EE4C-D9F6-C34C-93A7-6C5A1DE50B69}" type="datetimeFigureOut">
              <a:rPr lang="en-US" smtClean="0"/>
              <a:t>6/2/19</a:t>
            </a:fld>
            <a:endParaRPr lang="en-US"/>
          </a:p>
        </p:txBody>
      </p:sp>
      <p:sp>
        <p:nvSpPr>
          <p:cNvPr id="5" name="Footer Placeholder 4">
            <a:extLst>
              <a:ext uri="{FF2B5EF4-FFF2-40B4-BE49-F238E27FC236}">
                <a16:creationId xmlns:a16="http://schemas.microsoft.com/office/drawing/2014/main" id="{4643B306-8741-4245-8D60-CBBE1E46C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FA0C5-2125-D749-B47B-E087C4CEE167}"/>
              </a:ext>
            </a:extLst>
          </p:cNvPr>
          <p:cNvSpPr>
            <a:spLocks noGrp="1"/>
          </p:cNvSpPr>
          <p:nvPr>
            <p:ph type="sldNum" sz="quarter" idx="12"/>
          </p:nvPr>
        </p:nvSpPr>
        <p:spPr/>
        <p:txBody>
          <a:bodyPr/>
          <a:lstStyle/>
          <a:p>
            <a:fld id="{D4D61E45-CD93-3246-99A6-5B6490D0FD63}" type="slidenum">
              <a:rPr lang="en-US" smtClean="0"/>
              <a:t>‹#›</a:t>
            </a:fld>
            <a:endParaRPr lang="en-US"/>
          </a:p>
        </p:txBody>
      </p:sp>
    </p:spTree>
    <p:extLst>
      <p:ext uri="{BB962C8B-B14F-4D97-AF65-F5344CB8AC3E}">
        <p14:creationId xmlns:p14="http://schemas.microsoft.com/office/powerpoint/2010/main" val="3349775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B988-943F-B448-8263-3CA5225C63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D68B6E-92B2-C547-BBBD-6403DBAD11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D12311-0E43-2F44-BAF0-8EE9D2AA1D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0827F8-3A86-F049-864A-2861FEEE0CC9}"/>
              </a:ext>
            </a:extLst>
          </p:cNvPr>
          <p:cNvSpPr>
            <a:spLocks noGrp="1"/>
          </p:cNvSpPr>
          <p:nvPr>
            <p:ph type="dt" sz="half" idx="10"/>
          </p:nvPr>
        </p:nvSpPr>
        <p:spPr/>
        <p:txBody>
          <a:bodyPr/>
          <a:lstStyle/>
          <a:p>
            <a:fld id="{3149EE4C-D9F6-C34C-93A7-6C5A1DE50B69}" type="datetimeFigureOut">
              <a:rPr lang="en-US" smtClean="0"/>
              <a:t>6/2/19</a:t>
            </a:fld>
            <a:endParaRPr lang="en-US"/>
          </a:p>
        </p:txBody>
      </p:sp>
      <p:sp>
        <p:nvSpPr>
          <p:cNvPr id="6" name="Footer Placeholder 5">
            <a:extLst>
              <a:ext uri="{FF2B5EF4-FFF2-40B4-BE49-F238E27FC236}">
                <a16:creationId xmlns:a16="http://schemas.microsoft.com/office/drawing/2014/main" id="{B0D9C5C3-6F2E-244E-9CE8-03F8A83146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9CAF39-CC0D-8848-9D1F-82DA3AB47D12}"/>
              </a:ext>
            </a:extLst>
          </p:cNvPr>
          <p:cNvSpPr>
            <a:spLocks noGrp="1"/>
          </p:cNvSpPr>
          <p:nvPr>
            <p:ph type="sldNum" sz="quarter" idx="12"/>
          </p:nvPr>
        </p:nvSpPr>
        <p:spPr/>
        <p:txBody>
          <a:bodyPr/>
          <a:lstStyle/>
          <a:p>
            <a:fld id="{D4D61E45-CD93-3246-99A6-5B6490D0FD63}" type="slidenum">
              <a:rPr lang="en-US" smtClean="0"/>
              <a:t>‹#›</a:t>
            </a:fld>
            <a:endParaRPr lang="en-US"/>
          </a:p>
        </p:txBody>
      </p:sp>
    </p:spTree>
    <p:extLst>
      <p:ext uri="{BB962C8B-B14F-4D97-AF65-F5344CB8AC3E}">
        <p14:creationId xmlns:p14="http://schemas.microsoft.com/office/powerpoint/2010/main" val="730038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0ED38-A40C-FB44-9861-FC7C6DC512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149423-A38C-E148-A919-A274FC7075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20C612-7178-6E45-9BF6-4DAF3A1FF6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EE328-F2D5-9842-8826-B11B8E5BE4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DEAE1F-526D-1D4E-87E2-C5BC143D19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7ED37E-D244-6D4E-870A-891E270575A1}"/>
              </a:ext>
            </a:extLst>
          </p:cNvPr>
          <p:cNvSpPr>
            <a:spLocks noGrp="1"/>
          </p:cNvSpPr>
          <p:nvPr>
            <p:ph type="dt" sz="half" idx="10"/>
          </p:nvPr>
        </p:nvSpPr>
        <p:spPr/>
        <p:txBody>
          <a:bodyPr/>
          <a:lstStyle/>
          <a:p>
            <a:fld id="{3149EE4C-D9F6-C34C-93A7-6C5A1DE50B69}" type="datetimeFigureOut">
              <a:rPr lang="en-US" smtClean="0"/>
              <a:t>6/2/19</a:t>
            </a:fld>
            <a:endParaRPr lang="en-US"/>
          </a:p>
        </p:txBody>
      </p:sp>
      <p:sp>
        <p:nvSpPr>
          <p:cNvPr id="8" name="Footer Placeholder 7">
            <a:extLst>
              <a:ext uri="{FF2B5EF4-FFF2-40B4-BE49-F238E27FC236}">
                <a16:creationId xmlns:a16="http://schemas.microsoft.com/office/drawing/2014/main" id="{38AC5083-3CB4-2048-9E81-2383C8F52C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B20D68-800C-FD49-9992-A1F20A033ECC}"/>
              </a:ext>
            </a:extLst>
          </p:cNvPr>
          <p:cNvSpPr>
            <a:spLocks noGrp="1"/>
          </p:cNvSpPr>
          <p:nvPr>
            <p:ph type="sldNum" sz="quarter" idx="12"/>
          </p:nvPr>
        </p:nvSpPr>
        <p:spPr/>
        <p:txBody>
          <a:bodyPr/>
          <a:lstStyle/>
          <a:p>
            <a:fld id="{D4D61E45-CD93-3246-99A6-5B6490D0FD63}" type="slidenum">
              <a:rPr lang="en-US" smtClean="0"/>
              <a:t>‹#›</a:t>
            </a:fld>
            <a:endParaRPr lang="en-US"/>
          </a:p>
        </p:txBody>
      </p:sp>
    </p:spTree>
    <p:extLst>
      <p:ext uri="{BB962C8B-B14F-4D97-AF65-F5344CB8AC3E}">
        <p14:creationId xmlns:p14="http://schemas.microsoft.com/office/powerpoint/2010/main" val="714088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81E10-7647-5940-8575-5DBA591812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813662-8B66-4F46-8678-DA7BECA06C69}"/>
              </a:ext>
            </a:extLst>
          </p:cNvPr>
          <p:cNvSpPr>
            <a:spLocks noGrp="1"/>
          </p:cNvSpPr>
          <p:nvPr>
            <p:ph type="dt" sz="half" idx="10"/>
          </p:nvPr>
        </p:nvSpPr>
        <p:spPr/>
        <p:txBody>
          <a:bodyPr/>
          <a:lstStyle/>
          <a:p>
            <a:fld id="{3149EE4C-D9F6-C34C-93A7-6C5A1DE50B69}" type="datetimeFigureOut">
              <a:rPr lang="en-US" smtClean="0"/>
              <a:t>6/2/19</a:t>
            </a:fld>
            <a:endParaRPr lang="en-US"/>
          </a:p>
        </p:txBody>
      </p:sp>
      <p:sp>
        <p:nvSpPr>
          <p:cNvPr id="4" name="Footer Placeholder 3">
            <a:extLst>
              <a:ext uri="{FF2B5EF4-FFF2-40B4-BE49-F238E27FC236}">
                <a16:creationId xmlns:a16="http://schemas.microsoft.com/office/drawing/2014/main" id="{EE01506F-49A9-3B4D-80FF-6D5D676888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45EEFF-959E-4846-9474-B1DB18F326B9}"/>
              </a:ext>
            </a:extLst>
          </p:cNvPr>
          <p:cNvSpPr>
            <a:spLocks noGrp="1"/>
          </p:cNvSpPr>
          <p:nvPr>
            <p:ph type="sldNum" sz="quarter" idx="12"/>
          </p:nvPr>
        </p:nvSpPr>
        <p:spPr/>
        <p:txBody>
          <a:bodyPr/>
          <a:lstStyle/>
          <a:p>
            <a:fld id="{D4D61E45-CD93-3246-99A6-5B6490D0FD63}" type="slidenum">
              <a:rPr lang="en-US" smtClean="0"/>
              <a:t>‹#›</a:t>
            </a:fld>
            <a:endParaRPr lang="en-US"/>
          </a:p>
        </p:txBody>
      </p:sp>
    </p:spTree>
    <p:extLst>
      <p:ext uri="{BB962C8B-B14F-4D97-AF65-F5344CB8AC3E}">
        <p14:creationId xmlns:p14="http://schemas.microsoft.com/office/powerpoint/2010/main" val="3679566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E77739-8DBC-154E-99FF-E3B5B8402F4F}"/>
              </a:ext>
            </a:extLst>
          </p:cNvPr>
          <p:cNvSpPr>
            <a:spLocks noGrp="1"/>
          </p:cNvSpPr>
          <p:nvPr>
            <p:ph type="dt" sz="half" idx="10"/>
          </p:nvPr>
        </p:nvSpPr>
        <p:spPr/>
        <p:txBody>
          <a:bodyPr/>
          <a:lstStyle/>
          <a:p>
            <a:fld id="{3149EE4C-D9F6-C34C-93A7-6C5A1DE50B69}" type="datetimeFigureOut">
              <a:rPr lang="en-US" smtClean="0"/>
              <a:t>6/2/19</a:t>
            </a:fld>
            <a:endParaRPr lang="en-US"/>
          </a:p>
        </p:txBody>
      </p:sp>
      <p:sp>
        <p:nvSpPr>
          <p:cNvPr id="3" name="Footer Placeholder 2">
            <a:extLst>
              <a:ext uri="{FF2B5EF4-FFF2-40B4-BE49-F238E27FC236}">
                <a16:creationId xmlns:a16="http://schemas.microsoft.com/office/drawing/2014/main" id="{76E18842-5B30-6242-A46F-2ED95E7E54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BDBE6E-6BA2-3D49-BE60-2DE3631D35E5}"/>
              </a:ext>
            </a:extLst>
          </p:cNvPr>
          <p:cNvSpPr>
            <a:spLocks noGrp="1"/>
          </p:cNvSpPr>
          <p:nvPr>
            <p:ph type="sldNum" sz="quarter" idx="12"/>
          </p:nvPr>
        </p:nvSpPr>
        <p:spPr/>
        <p:txBody>
          <a:bodyPr/>
          <a:lstStyle/>
          <a:p>
            <a:fld id="{D4D61E45-CD93-3246-99A6-5B6490D0FD63}" type="slidenum">
              <a:rPr lang="en-US" smtClean="0"/>
              <a:t>‹#›</a:t>
            </a:fld>
            <a:endParaRPr lang="en-US"/>
          </a:p>
        </p:txBody>
      </p:sp>
    </p:spTree>
    <p:extLst>
      <p:ext uri="{BB962C8B-B14F-4D97-AF65-F5344CB8AC3E}">
        <p14:creationId xmlns:p14="http://schemas.microsoft.com/office/powerpoint/2010/main" val="1143838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9C58-1156-774C-813C-6469BE3E49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B143DB-57FA-9F4C-817A-6942A877B6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33D301-3104-AB44-BD8E-FA6679AE1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8FE66-510C-CB42-ADF3-99115B43F3CD}"/>
              </a:ext>
            </a:extLst>
          </p:cNvPr>
          <p:cNvSpPr>
            <a:spLocks noGrp="1"/>
          </p:cNvSpPr>
          <p:nvPr>
            <p:ph type="dt" sz="half" idx="10"/>
          </p:nvPr>
        </p:nvSpPr>
        <p:spPr/>
        <p:txBody>
          <a:bodyPr/>
          <a:lstStyle/>
          <a:p>
            <a:fld id="{3149EE4C-D9F6-C34C-93A7-6C5A1DE50B69}" type="datetimeFigureOut">
              <a:rPr lang="en-US" smtClean="0"/>
              <a:t>6/2/19</a:t>
            </a:fld>
            <a:endParaRPr lang="en-US"/>
          </a:p>
        </p:txBody>
      </p:sp>
      <p:sp>
        <p:nvSpPr>
          <p:cNvPr id="6" name="Footer Placeholder 5">
            <a:extLst>
              <a:ext uri="{FF2B5EF4-FFF2-40B4-BE49-F238E27FC236}">
                <a16:creationId xmlns:a16="http://schemas.microsoft.com/office/drawing/2014/main" id="{7FF6A365-D986-3C4E-8F0C-B208E8AF3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5BAC8-59C5-184E-B1E5-F04A7C153DCF}"/>
              </a:ext>
            </a:extLst>
          </p:cNvPr>
          <p:cNvSpPr>
            <a:spLocks noGrp="1"/>
          </p:cNvSpPr>
          <p:nvPr>
            <p:ph type="sldNum" sz="quarter" idx="12"/>
          </p:nvPr>
        </p:nvSpPr>
        <p:spPr/>
        <p:txBody>
          <a:bodyPr/>
          <a:lstStyle/>
          <a:p>
            <a:fld id="{D4D61E45-CD93-3246-99A6-5B6490D0FD63}" type="slidenum">
              <a:rPr lang="en-US" smtClean="0"/>
              <a:t>‹#›</a:t>
            </a:fld>
            <a:endParaRPr lang="en-US"/>
          </a:p>
        </p:txBody>
      </p:sp>
    </p:spTree>
    <p:extLst>
      <p:ext uri="{BB962C8B-B14F-4D97-AF65-F5344CB8AC3E}">
        <p14:creationId xmlns:p14="http://schemas.microsoft.com/office/powerpoint/2010/main" val="360718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0B78-A2D4-3846-945B-63CF4F0844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3EF0F4-749A-8344-8916-D0BD06141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B9A21B-D195-2741-84AA-F4DB3EE47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F00D37-1C75-B242-9A45-BA9C2D429514}"/>
              </a:ext>
            </a:extLst>
          </p:cNvPr>
          <p:cNvSpPr>
            <a:spLocks noGrp="1"/>
          </p:cNvSpPr>
          <p:nvPr>
            <p:ph type="dt" sz="half" idx="10"/>
          </p:nvPr>
        </p:nvSpPr>
        <p:spPr/>
        <p:txBody>
          <a:bodyPr/>
          <a:lstStyle/>
          <a:p>
            <a:fld id="{3149EE4C-D9F6-C34C-93A7-6C5A1DE50B69}" type="datetimeFigureOut">
              <a:rPr lang="en-US" smtClean="0"/>
              <a:t>6/2/19</a:t>
            </a:fld>
            <a:endParaRPr lang="en-US"/>
          </a:p>
        </p:txBody>
      </p:sp>
      <p:sp>
        <p:nvSpPr>
          <p:cNvPr id="6" name="Footer Placeholder 5">
            <a:extLst>
              <a:ext uri="{FF2B5EF4-FFF2-40B4-BE49-F238E27FC236}">
                <a16:creationId xmlns:a16="http://schemas.microsoft.com/office/drawing/2014/main" id="{88F886AA-E597-3C49-9138-FEB8A2BB07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DEB9E9-748D-734E-8640-8E943B08738B}"/>
              </a:ext>
            </a:extLst>
          </p:cNvPr>
          <p:cNvSpPr>
            <a:spLocks noGrp="1"/>
          </p:cNvSpPr>
          <p:nvPr>
            <p:ph type="sldNum" sz="quarter" idx="12"/>
          </p:nvPr>
        </p:nvSpPr>
        <p:spPr/>
        <p:txBody>
          <a:bodyPr/>
          <a:lstStyle/>
          <a:p>
            <a:fld id="{D4D61E45-CD93-3246-99A6-5B6490D0FD63}" type="slidenum">
              <a:rPr lang="en-US" smtClean="0"/>
              <a:t>‹#›</a:t>
            </a:fld>
            <a:endParaRPr lang="en-US"/>
          </a:p>
        </p:txBody>
      </p:sp>
    </p:spTree>
    <p:extLst>
      <p:ext uri="{BB962C8B-B14F-4D97-AF65-F5344CB8AC3E}">
        <p14:creationId xmlns:p14="http://schemas.microsoft.com/office/powerpoint/2010/main" val="1945373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22C1E-57BE-BE4F-B3EA-E48607AF9D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23993-D357-0441-98A3-D2AF9A811D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2E319-8264-B449-92FE-DD67A7E639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49EE4C-D9F6-C34C-93A7-6C5A1DE50B69}" type="datetimeFigureOut">
              <a:rPr lang="en-US" smtClean="0"/>
              <a:t>6/2/19</a:t>
            </a:fld>
            <a:endParaRPr lang="en-US"/>
          </a:p>
        </p:txBody>
      </p:sp>
      <p:sp>
        <p:nvSpPr>
          <p:cNvPr id="5" name="Footer Placeholder 4">
            <a:extLst>
              <a:ext uri="{FF2B5EF4-FFF2-40B4-BE49-F238E27FC236}">
                <a16:creationId xmlns:a16="http://schemas.microsoft.com/office/drawing/2014/main" id="{A5CBFD2A-F61C-9544-A234-82111BF762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48D1D8-49CA-1E46-BB7B-796A5D0076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61E45-CD93-3246-99A6-5B6490D0FD63}" type="slidenum">
              <a:rPr lang="en-US" smtClean="0"/>
              <a:t>‹#›</a:t>
            </a:fld>
            <a:endParaRPr lang="en-US"/>
          </a:p>
        </p:txBody>
      </p:sp>
    </p:spTree>
    <p:extLst>
      <p:ext uri="{BB962C8B-B14F-4D97-AF65-F5344CB8AC3E}">
        <p14:creationId xmlns:p14="http://schemas.microsoft.com/office/powerpoint/2010/main" val="713340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deeplearning.stanford.edu/tutorial/supervised/Pooling/" TargetMode="External"/><Relationship Id="rId2" Type="http://schemas.openxmlformats.org/officeDocument/2006/relationships/hyperlink" Target="https://arxiv.org/pdf/1412.6980.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A42A4-AB09-5A47-ABF8-64DB99ACE302}"/>
              </a:ext>
            </a:extLst>
          </p:cNvPr>
          <p:cNvSpPr>
            <a:spLocks noGrp="1"/>
          </p:cNvSpPr>
          <p:nvPr>
            <p:ph type="ctrTitle"/>
          </p:nvPr>
        </p:nvSpPr>
        <p:spPr/>
        <p:txBody>
          <a:bodyPr/>
          <a:lstStyle/>
          <a:p>
            <a:r>
              <a:rPr lang="en-US" dirty="0"/>
              <a:t>IND STUDY WEEK2</a:t>
            </a:r>
          </a:p>
        </p:txBody>
      </p:sp>
      <p:sp>
        <p:nvSpPr>
          <p:cNvPr id="3" name="Subtitle 2">
            <a:extLst>
              <a:ext uri="{FF2B5EF4-FFF2-40B4-BE49-F238E27FC236}">
                <a16:creationId xmlns:a16="http://schemas.microsoft.com/office/drawing/2014/main" id="{D4633A74-7E52-7A4A-A1CF-0D8B4E314F5C}"/>
              </a:ext>
            </a:extLst>
          </p:cNvPr>
          <p:cNvSpPr>
            <a:spLocks noGrp="1"/>
          </p:cNvSpPr>
          <p:nvPr>
            <p:ph type="subTitle" idx="1"/>
          </p:nvPr>
        </p:nvSpPr>
        <p:spPr/>
        <p:txBody>
          <a:bodyPr/>
          <a:lstStyle/>
          <a:p>
            <a:r>
              <a:rPr lang="en-US" dirty="0"/>
              <a:t>DEEP LEARNING </a:t>
            </a:r>
          </a:p>
        </p:txBody>
      </p:sp>
    </p:spTree>
    <p:extLst>
      <p:ext uri="{BB962C8B-B14F-4D97-AF65-F5344CB8AC3E}">
        <p14:creationId xmlns:p14="http://schemas.microsoft.com/office/powerpoint/2010/main" val="189514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5EC8-4764-774D-8939-0B4DD8BAB7A3}"/>
              </a:ext>
            </a:extLst>
          </p:cNvPr>
          <p:cNvSpPr>
            <a:spLocks noGrp="1"/>
          </p:cNvSpPr>
          <p:nvPr>
            <p:ph type="title"/>
          </p:nvPr>
        </p:nvSpPr>
        <p:spPr/>
        <p:txBody>
          <a:bodyPr/>
          <a:lstStyle/>
          <a:p>
            <a:r>
              <a:rPr lang="en-US" dirty="0"/>
              <a:t>Mini Batch Gradient Descent</a:t>
            </a:r>
          </a:p>
        </p:txBody>
      </p:sp>
      <p:sp>
        <p:nvSpPr>
          <p:cNvPr id="3" name="Content Placeholder 2">
            <a:extLst>
              <a:ext uri="{FF2B5EF4-FFF2-40B4-BE49-F238E27FC236}">
                <a16:creationId xmlns:a16="http://schemas.microsoft.com/office/drawing/2014/main" id="{36885B91-6B67-E848-9D7D-D267D8885D95}"/>
              </a:ext>
            </a:extLst>
          </p:cNvPr>
          <p:cNvSpPr>
            <a:spLocks noGrp="1"/>
          </p:cNvSpPr>
          <p:nvPr>
            <p:ph idx="1"/>
          </p:nvPr>
        </p:nvSpPr>
        <p:spPr/>
        <p:txBody>
          <a:bodyPr>
            <a:normAutofit/>
          </a:bodyPr>
          <a:lstStyle/>
          <a:p>
            <a:r>
              <a:rPr lang="en-US" dirty="0"/>
              <a:t>Vectorization allows to compute on m examples</a:t>
            </a:r>
          </a:p>
          <a:p>
            <a:r>
              <a:rPr lang="en-US" dirty="0"/>
              <a:t>X (</a:t>
            </a:r>
            <a:r>
              <a:rPr lang="en-US" dirty="0" err="1"/>
              <a:t>n</a:t>
            </a:r>
            <a:r>
              <a:rPr lang="en-US" baseline="-25000" dirty="0" err="1"/>
              <a:t>x</a:t>
            </a:r>
            <a:r>
              <a:rPr lang="en-US" dirty="0" err="1"/>
              <a:t>,m</a:t>
            </a:r>
            <a:r>
              <a:rPr lang="en-US" dirty="0"/>
              <a:t>)=[x</a:t>
            </a:r>
            <a:r>
              <a:rPr lang="en-US" baseline="30000" dirty="0"/>
              <a:t>[1]</a:t>
            </a:r>
            <a:r>
              <a:rPr lang="en-US" dirty="0"/>
              <a:t> , x</a:t>
            </a:r>
            <a:r>
              <a:rPr lang="en-US" baseline="30000" dirty="0"/>
              <a:t>[2]</a:t>
            </a:r>
            <a:r>
              <a:rPr lang="en-US" dirty="0"/>
              <a:t> , x</a:t>
            </a:r>
            <a:r>
              <a:rPr lang="en-US" baseline="30000" dirty="0"/>
              <a:t>[3] </a:t>
            </a:r>
            <a:r>
              <a:rPr lang="en-US" dirty="0"/>
              <a:t> ……………. x</a:t>
            </a:r>
            <a:r>
              <a:rPr lang="en-US" baseline="30000" dirty="0"/>
              <a:t>[m]</a:t>
            </a:r>
            <a:r>
              <a:rPr lang="en-US" dirty="0"/>
              <a:t> ]</a:t>
            </a:r>
          </a:p>
          <a:p>
            <a:r>
              <a:rPr lang="en-US" dirty="0"/>
              <a:t>Y (1,m)= [y</a:t>
            </a:r>
            <a:r>
              <a:rPr lang="en-US" baseline="30000" dirty="0"/>
              <a:t>[1]</a:t>
            </a:r>
            <a:r>
              <a:rPr lang="en-US" dirty="0"/>
              <a:t> , y</a:t>
            </a:r>
            <a:r>
              <a:rPr lang="en-US" baseline="30000" dirty="0"/>
              <a:t>[2]</a:t>
            </a:r>
            <a:r>
              <a:rPr lang="en-US" dirty="0"/>
              <a:t> , y</a:t>
            </a:r>
            <a:r>
              <a:rPr lang="en-US" baseline="30000" dirty="0"/>
              <a:t>[3] </a:t>
            </a:r>
            <a:r>
              <a:rPr lang="en-US" dirty="0"/>
              <a:t> ……………. y</a:t>
            </a:r>
            <a:r>
              <a:rPr lang="en-US" baseline="30000" dirty="0"/>
              <a:t>[m]</a:t>
            </a:r>
            <a:r>
              <a:rPr lang="en-US" dirty="0"/>
              <a:t> ]</a:t>
            </a:r>
          </a:p>
          <a:p>
            <a:r>
              <a:rPr lang="en-US" dirty="0"/>
              <a:t>What if m =5,000,000? Split into 5000 minibatches of 1000 each</a:t>
            </a:r>
          </a:p>
          <a:p>
            <a:r>
              <a:rPr lang="en-US" dirty="0"/>
              <a:t>X</a:t>
            </a:r>
            <a:r>
              <a:rPr lang="en-US" baseline="30000" dirty="0"/>
              <a:t>{1}</a:t>
            </a:r>
            <a:r>
              <a:rPr lang="en-US" dirty="0"/>
              <a:t> =[x</a:t>
            </a:r>
            <a:r>
              <a:rPr lang="en-US" baseline="30000" dirty="0"/>
              <a:t>[1]</a:t>
            </a:r>
            <a:r>
              <a:rPr lang="en-US" dirty="0"/>
              <a:t> , x</a:t>
            </a:r>
            <a:r>
              <a:rPr lang="en-US" baseline="30000" dirty="0"/>
              <a:t>[2]</a:t>
            </a:r>
            <a:r>
              <a:rPr lang="en-US" dirty="0"/>
              <a:t> , x</a:t>
            </a:r>
            <a:r>
              <a:rPr lang="en-US" baseline="30000" dirty="0"/>
              <a:t>[3] </a:t>
            </a:r>
            <a:r>
              <a:rPr lang="en-US" dirty="0"/>
              <a:t> … x</a:t>
            </a:r>
            <a:r>
              <a:rPr lang="en-US" baseline="30000" dirty="0"/>
              <a:t>[1000]</a:t>
            </a:r>
            <a:r>
              <a:rPr lang="en-US" dirty="0"/>
              <a:t> ],  X</a:t>
            </a:r>
            <a:r>
              <a:rPr lang="en-US" baseline="30000" dirty="0"/>
              <a:t>{2}</a:t>
            </a:r>
            <a:r>
              <a:rPr lang="en-US" dirty="0"/>
              <a:t> =[x</a:t>
            </a:r>
            <a:r>
              <a:rPr lang="en-US" baseline="30000" dirty="0"/>
              <a:t>[1001]</a:t>
            </a:r>
            <a:r>
              <a:rPr lang="en-US" dirty="0"/>
              <a:t> , x</a:t>
            </a:r>
            <a:r>
              <a:rPr lang="en-US" baseline="30000" dirty="0"/>
              <a:t>[1002] </a:t>
            </a:r>
            <a:r>
              <a:rPr lang="en-US" dirty="0"/>
              <a:t> …… x</a:t>
            </a:r>
            <a:r>
              <a:rPr lang="en-US" baseline="30000" dirty="0"/>
              <a:t>[2000]</a:t>
            </a:r>
            <a:r>
              <a:rPr lang="en-US" dirty="0"/>
              <a:t> ]</a:t>
            </a:r>
          </a:p>
          <a:p>
            <a:r>
              <a:rPr lang="en-US" dirty="0"/>
              <a:t>Y</a:t>
            </a:r>
            <a:r>
              <a:rPr lang="en-US" baseline="30000" dirty="0"/>
              <a:t>{1}</a:t>
            </a:r>
            <a:r>
              <a:rPr lang="en-US" dirty="0"/>
              <a:t> =[y</a:t>
            </a:r>
            <a:r>
              <a:rPr lang="en-US" baseline="30000" dirty="0"/>
              <a:t>[1]</a:t>
            </a:r>
            <a:r>
              <a:rPr lang="en-US" dirty="0"/>
              <a:t> , y</a:t>
            </a:r>
            <a:r>
              <a:rPr lang="en-US" baseline="30000" dirty="0"/>
              <a:t>[2]</a:t>
            </a:r>
            <a:r>
              <a:rPr lang="en-US" dirty="0"/>
              <a:t> , y</a:t>
            </a:r>
            <a:r>
              <a:rPr lang="en-US" baseline="30000" dirty="0"/>
              <a:t>[3] </a:t>
            </a:r>
            <a:r>
              <a:rPr lang="en-US" dirty="0"/>
              <a:t> ……… y</a:t>
            </a:r>
            <a:r>
              <a:rPr lang="en-US" baseline="30000" dirty="0"/>
              <a:t>[1000]</a:t>
            </a:r>
            <a:r>
              <a:rPr lang="en-US" dirty="0"/>
              <a:t> ], Y</a:t>
            </a:r>
            <a:r>
              <a:rPr lang="en-US" baseline="30000" dirty="0"/>
              <a:t>{2}</a:t>
            </a:r>
            <a:r>
              <a:rPr lang="en-US" dirty="0"/>
              <a:t> =[y</a:t>
            </a:r>
            <a:r>
              <a:rPr lang="en-US" baseline="30000" dirty="0"/>
              <a:t>[1001]</a:t>
            </a:r>
            <a:r>
              <a:rPr lang="en-US" dirty="0"/>
              <a:t> , y</a:t>
            </a:r>
            <a:r>
              <a:rPr lang="en-US" baseline="30000" dirty="0"/>
              <a:t>[1002] </a:t>
            </a:r>
            <a:r>
              <a:rPr lang="en-US" dirty="0"/>
              <a:t> …… y</a:t>
            </a:r>
            <a:r>
              <a:rPr lang="en-US" baseline="30000" dirty="0"/>
              <a:t>[2000]</a:t>
            </a:r>
            <a:r>
              <a:rPr lang="en-US" dirty="0"/>
              <a:t> ]</a:t>
            </a:r>
          </a:p>
          <a:p>
            <a:r>
              <a:rPr lang="en-US" dirty="0"/>
              <a:t>Minibatch t: X</a:t>
            </a:r>
            <a:r>
              <a:rPr lang="en-US" baseline="30000" dirty="0"/>
              <a:t>{t} </a:t>
            </a:r>
            <a:r>
              <a:rPr lang="en-US" dirty="0"/>
              <a:t>(</a:t>
            </a:r>
            <a:r>
              <a:rPr lang="en-US" dirty="0" err="1"/>
              <a:t>n</a:t>
            </a:r>
            <a:r>
              <a:rPr lang="en-US" baseline="-25000" dirty="0" err="1"/>
              <a:t>x</a:t>
            </a:r>
            <a:r>
              <a:rPr lang="en-US" dirty="0"/>
              <a:t> ,1000) , Y</a:t>
            </a:r>
            <a:r>
              <a:rPr lang="en-US" baseline="30000" dirty="0"/>
              <a:t>{t} </a:t>
            </a:r>
            <a:r>
              <a:rPr lang="en-US" dirty="0"/>
              <a:t>(1,1000) </a:t>
            </a:r>
          </a:p>
          <a:p>
            <a:endParaRPr lang="en-US" dirty="0"/>
          </a:p>
          <a:p>
            <a:endParaRPr lang="en-US" dirty="0"/>
          </a:p>
          <a:p>
            <a:endParaRPr lang="en-US" dirty="0"/>
          </a:p>
        </p:txBody>
      </p:sp>
    </p:spTree>
    <p:extLst>
      <p:ext uri="{BB962C8B-B14F-4D97-AF65-F5344CB8AC3E}">
        <p14:creationId xmlns:p14="http://schemas.microsoft.com/office/powerpoint/2010/main" val="2489898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EE376-8192-324A-91E4-966B2FEE1327}"/>
              </a:ext>
            </a:extLst>
          </p:cNvPr>
          <p:cNvSpPr>
            <a:spLocks noGrp="1"/>
          </p:cNvSpPr>
          <p:nvPr>
            <p:ph type="title"/>
          </p:nvPr>
        </p:nvSpPr>
        <p:spPr/>
        <p:txBody>
          <a:bodyPr/>
          <a:lstStyle/>
          <a:p>
            <a:r>
              <a:rPr lang="en-US" dirty="0"/>
              <a:t>Mini Batch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4DB464-E1B7-0040-94B0-94932330765A}"/>
                  </a:ext>
                </a:extLst>
              </p:cNvPr>
              <p:cNvSpPr>
                <a:spLocks noGrp="1"/>
              </p:cNvSpPr>
              <p:nvPr>
                <p:ph idx="1"/>
              </p:nvPr>
            </p:nvSpPr>
            <p:spPr>
              <a:xfrm>
                <a:off x="469232" y="1359568"/>
                <a:ext cx="10884568" cy="5329989"/>
              </a:xfrm>
            </p:spPr>
            <p:txBody>
              <a:bodyPr>
                <a:normAutofit fontScale="85000" lnSpcReduction="20000"/>
              </a:bodyPr>
              <a:lstStyle/>
              <a:p>
                <a:r>
                  <a:rPr lang="en-US" dirty="0"/>
                  <a:t>Repeat {</a:t>
                </a:r>
              </a:p>
              <a:p>
                <a:pPr marL="0" indent="0">
                  <a:buNone/>
                </a:pPr>
                <a:r>
                  <a:rPr lang="en-US" dirty="0"/>
                  <a:t>       for t=1,…,5000{</a:t>
                </a:r>
              </a:p>
              <a:p>
                <a:pPr marL="0" indent="0">
                  <a:buNone/>
                </a:pPr>
                <a:r>
                  <a:rPr lang="en-US" dirty="0"/>
                  <a:t>	forward prop on X</a:t>
                </a:r>
                <a:r>
                  <a:rPr lang="en-US" baseline="30000" dirty="0"/>
                  <a:t>{t}</a:t>
                </a:r>
                <a:endParaRPr lang="en-US" dirty="0"/>
              </a:p>
              <a:p>
                <a:pPr marL="0" indent="0">
                  <a:buNone/>
                </a:pPr>
                <a:r>
                  <a:rPr lang="en-US" dirty="0"/>
                  <a:t>	   Z</a:t>
                </a:r>
                <a:r>
                  <a:rPr lang="en-US" baseline="30000" dirty="0"/>
                  <a:t>[1]= </a:t>
                </a:r>
                <a:r>
                  <a:rPr lang="en-US" dirty="0"/>
                  <a:t>W</a:t>
                </a:r>
                <a:r>
                  <a:rPr lang="en-US" baseline="30000" dirty="0"/>
                  <a:t>[1] </a:t>
                </a:r>
                <a:r>
                  <a:rPr lang="en-US" dirty="0"/>
                  <a:t>X</a:t>
                </a:r>
                <a:r>
                  <a:rPr lang="en-US" baseline="30000" dirty="0"/>
                  <a:t>{t}</a:t>
                </a:r>
                <a:r>
                  <a:rPr lang="en-US" dirty="0"/>
                  <a:t> + b</a:t>
                </a:r>
                <a:r>
                  <a:rPr lang="en-US" baseline="30000" dirty="0"/>
                  <a:t>[1]</a:t>
                </a:r>
              </a:p>
              <a:p>
                <a:pPr marL="0" indent="0">
                  <a:buNone/>
                </a:pPr>
                <a:r>
                  <a:rPr lang="en-US" baseline="30000" dirty="0"/>
                  <a:t>	</a:t>
                </a:r>
                <a:r>
                  <a:rPr lang="en-US" dirty="0"/>
                  <a:t>   A</a:t>
                </a:r>
                <a:r>
                  <a:rPr lang="en-US" baseline="30000" dirty="0"/>
                  <a:t>[1]= </a:t>
                </a:r>
                <a:r>
                  <a:rPr lang="en-US" dirty="0"/>
                  <a:t>g</a:t>
                </a:r>
                <a:r>
                  <a:rPr lang="en-US" baseline="30000" dirty="0"/>
                  <a:t>[1] </a:t>
                </a:r>
                <a:r>
                  <a:rPr lang="en-US" dirty="0"/>
                  <a:t>(Z</a:t>
                </a:r>
                <a:r>
                  <a:rPr lang="en-US" baseline="30000" dirty="0"/>
                  <a:t>[1]</a:t>
                </a:r>
                <a:r>
                  <a:rPr lang="en-US" dirty="0"/>
                  <a:t>)</a:t>
                </a:r>
              </a:p>
              <a:p>
                <a:pPr marL="0" indent="0">
                  <a:buNone/>
                </a:pPr>
                <a:r>
                  <a:rPr lang="en-US" dirty="0"/>
                  <a:t>	   …….</a:t>
                </a:r>
              </a:p>
              <a:p>
                <a:pPr marL="0" indent="0">
                  <a:buNone/>
                </a:pPr>
                <a:r>
                  <a:rPr lang="en-US" dirty="0"/>
                  <a:t>	   A</a:t>
                </a:r>
                <a:r>
                  <a:rPr lang="en-US" baseline="30000" dirty="0"/>
                  <a:t>[L]= </a:t>
                </a:r>
                <a:r>
                  <a:rPr lang="en-US" dirty="0"/>
                  <a:t>g</a:t>
                </a:r>
                <a:r>
                  <a:rPr lang="en-US" baseline="30000" dirty="0"/>
                  <a:t>[L] </a:t>
                </a:r>
                <a:r>
                  <a:rPr lang="en-US" dirty="0"/>
                  <a:t>(Z</a:t>
                </a:r>
                <a:r>
                  <a:rPr lang="en-US" baseline="30000" dirty="0"/>
                  <a:t>[L]</a:t>
                </a:r>
                <a:r>
                  <a:rPr lang="en-US" dirty="0"/>
                  <a:t>) </a:t>
                </a:r>
              </a:p>
              <a:p>
                <a:pPr marL="0" indent="0">
                  <a:buNone/>
                </a:pPr>
                <a:r>
                  <a:rPr lang="en-US" dirty="0"/>
                  <a:t>	Compute Cost J=</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1000</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𝑙</m:t>
                        </m:r>
                      </m:sup>
                      <m:e>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e>
                    </m:nary>
                  </m:oMath>
                </a14:m>
                <a:r>
                  <a:rPr lang="en-US" dirty="0"/>
                  <a:t>+ </a:t>
                </a:r>
                <a14:m>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2∗1000</m:t>
                        </m:r>
                      </m:den>
                    </m:f>
                    <m:nary>
                      <m:naryPr>
                        <m:chr m:val="∑"/>
                        <m:supHide m:val="on"/>
                        <m:ctrlPr>
                          <a:rPr lang="en-US" i="1" smtClean="0">
                            <a:latin typeface="Cambria Math" panose="02040503050406030204" pitchFamily="18" charset="0"/>
                          </a:rPr>
                        </m:ctrlPr>
                      </m:naryPr>
                      <m:sub>
                        <m:r>
                          <a:rPr lang="en-US" b="0" i="1" smtClean="0">
                            <a:latin typeface="Cambria Math" panose="02040503050406030204" pitchFamily="18" charset="0"/>
                          </a:rPr>
                          <m:t>𝑙</m:t>
                        </m:r>
                      </m:sub>
                      <m:sup/>
                      <m:e>
                        <m:r>
                          <a:rPr lang="en-US" b="0" i="1" smtClean="0">
                            <a:latin typeface="Cambria Math" panose="02040503050406030204" pitchFamily="18" charset="0"/>
                          </a:rPr>
                          <m:t>(</m:t>
                        </m:r>
                        <m:r>
                          <a:rPr lang="en-US" b="0" i="1" smtClean="0">
                            <a:latin typeface="Cambria Math" panose="02040503050406030204" pitchFamily="18" charset="0"/>
                          </a:rPr>
                          <m:t>𝑤</m:t>
                        </m:r>
                      </m:e>
                    </m:nary>
                  </m:oMath>
                </a14:m>
                <a:r>
                  <a:rPr lang="en-US" baseline="30000" dirty="0"/>
                  <a:t>[l]</a:t>
                </a:r>
                <a:r>
                  <a:rPr lang="en-US" dirty="0"/>
                  <a:t>)</a:t>
                </a:r>
                <a:r>
                  <a:rPr lang="en-US" baseline="30000" dirty="0"/>
                  <a:t>2</a:t>
                </a:r>
              </a:p>
              <a:p>
                <a:pPr marL="0" indent="0">
                  <a:buNone/>
                </a:pPr>
                <a:r>
                  <a:rPr lang="en-US" baseline="30000" dirty="0"/>
                  <a:t>	</a:t>
                </a:r>
                <a:r>
                  <a:rPr lang="en-US" dirty="0"/>
                  <a:t>Backpropagate to compute gradients </a:t>
                </a:r>
                <a:r>
                  <a:rPr lang="en-US" dirty="0" err="1"/>
                  <a:t>wrt</a:t>
                </a:r>
                <a:r>
                  <a:rPr lang="en-US" dirty="0"/>
                  <a:t> J</a:t>
                </a:r>
                <a:r>
                  <a:rPr lang="en-US" baseline="30000" dirty="0"/>
                  <a:t>{t} </a:t>
                </a:r>
                <a:r>
                  <a:rPr lang="en-US" dirty="0"/>
                  <a:t> (using (X</a:t>
                </a:r>
                <a:r>
                  <a:rPr lang="en-US" baseline="30000" dirty="0"/>
                  <a:t>{t}</a:t>
                </a:r>
                <a:r>
                  <a:rPr lang="en-US" dirty="0"/>
                  <a:t> , Y</a:t>
                </a:r>
                <a:r>
                  <a:rPr lang="en-US" baseline="30000" dirty="0"/>
                  <a:t>{t}</a:t>
                </a:r>
                <a:r>
                  <a:rPr lang="en-US" dirty="0"/>
                  <a:t> )</a:t>
                </a:r>
              </a:p>
              <a:p>
                <a:pPr marL="0" indent="0">
                  <a:buNone/>
                </a:pPr>
                <a:r>
                  <a:rPr lang="en-US" dirty="0"/>
                  <a:t>	 w</a:t>
                </a:r>
                <a:r>
                  <a:rPr lang="en-US" baseline="30000" dirty="0"/>
                  <a:t>[l]</a:t>
                </a:r>
                <a:r>
                  <a:rPr lang="en-US" dirty="0"/>
                  <a:t> = w</a:t>
                </a:r>
                <a:r>
                  <a:rPr lang="en-US" baseline="30000" dirty="0"/>
                  <a:t>[l]</a:t>
                </a:r>
                <a:r>
                  <a:rPr lang="en-US" dirty="0"/>
                  <a:t> –</a:t>
                </a:r>
                <a:r>
                  <a:rPr lang="en-US" dirty="0" err="1"/>
                  <a:t>alpha.dw</a:t>
                </a:r>
                <a:r>
                  <a:rPr lang="en-US" baseline="30000" dirty="0"/>
                  <a:t>[l</a:t>
                </a:r>
                <a:r>
                  <a:rPr lang="en-US" dirty="0"/>
                  <a:t> , b</a:t>
                </a:r>
                <a:r>
                  <a:rPr lang="en-US" baseline="30000" dirty="0"/>
                  <a:t>[l]</a:t>
                </a:r>
                <a:r>
                  <a:rPr lang="en-US" dirty="0"/>
                  <a:t> = b</a:t>
                </a:r>
                <a:r>
                  <a:rPr lang="en-US" baseline="30000" dirty="0"/>
                  <a:t>[l]</a:t>
                </a:r>
                <a:r>
                  <a:rPr lang="en-US" dirty="0"/>
                  <a:t> –</a:t>
                </a:r>
                <a:r>
                  <a:rPr lang="en-US" dirty="0" err="1"/>
                  <a:t>alpha.db</a:t>
                </a:r>
                <a:r>
                  <a:rPr lang="en-US" baseline="30000" dirty="0"/>
                  <a:t>[l]</a:t>
                </a:r>
                <a:r>
                  <a:rPr lang="en-US" dirty="0"/>
                  <a:t> </a:t>
                </a:r>
              </a:p>
              <a:p>
                <a:pPr marL="0" indent="0">
                  <a:buNone/>
                </a:pPr>
                <a:r>
                  <a:rPr lang="en-US" dirty="0"/>
                  <a:t>	}</a:t>
                </a:r>
              </a:p>
              <a:p>
                <a:pPr marL="0" indent="0">
                  <a:buNone/>
                </a:pPr>
                <a:r>
                  <a:rPr lang="en-US" dirty="0"/>
                  <a:t>}</a:t>
                </a:r>
              </a:p>
              <a:p>
                <a:pPr marL="0" indent="0">
                  <a:buNone/>
                </a:pPr>
                <a:r>
                  <a:rPr lang="en-US" dirty="0"/>
                  <a:t>Called as “1 epoch”- 1 pass through training set</a:t>
                </a:r>
              </a:p>
            </p:txBody>
          </p:sp>
        </mc:Choice>
        <mc:Fallback xmlns="">
          <p:sp>
            <p:nvSpPr>
              <p:cNvPr id="3" name="Content Placeholder 2">
                <a:extLst>
                  <a:ext uri="{FF2B5EF4-FFF2-40B4-BE49-F238E27FC236}">
                    <a16:creationId xmlns:a16="http://schemas.microsoft.com/office/drawing/2014/main" id="{2E4DB464-E1B7-0040-94B0-94932330765A}"/>
                  </a:ext>
                </a:extLst>
              </p:cNvPr>
              <p:cNvSpPr>
                <a:spLocks noGrp="1" noRot="1" noChangeAspect="1" noMove="1" noResize="1" noEditPoints="1" noAdjustHandles="1" noChangeArrowheads="1" noChangeShapeType="1" noTextEdit="1"/>
              </p:cNvSpPr>
              <p:nvPr>
                <p:ph idx="1"/>
              </p:nvPr>
            </p:nvSpPr>
            <p:spPr>
              <a:xfrm>
                <a:off x="469232" y="1359568"/>
                <a:ext cx="10884568" cy="5329989"/>
              </a:xfrm>
              <a:blipFill>
                <a:blip r:embed="rId2"/>
                <a:stretch>
                  <a:fillRect l="-816" t="-2375"/>
                </a:stretch>
              </a:blipFill>
            </p:spPr>
            <p:txBody>
              <a:bodyPr/>
              <a:lstStyle/>
              <a:p>
                <a:r>
                  <a:rPr lang="en-US">
                    <a:noFill/>
                  </a:rPr>
                  <a:t> </a:t>
                </a:r>
              </a:p>
            </p:txBody>
          </p:sp>
        </mc:Fallback>
      </mc:AlternateContent>
      <p:sp>
        <p:nvSpPr>
          <p:cNvPr id="4" name="Right Brace 3">
            <a:extLst>
              <a:ext uri="{FF2B5EF4-FFF2-40B4-BE49-F238E27FC236}">
                <a16:creationId xmlns:a16="http://schemas.microsoft.com/office/drawing/2014/main" id="{8B07F3D4-8A08-CA41-A8F3-2B48B894485D}"/>
              </a:ext>
            </a:extLst>
          </p:cNvPr>
          <p:cNvSpPr/>
          <p:nvPr/>
        </p:nvSpPr>
        <p:spPr>
          <a:xfrm>
            <a:off x="4547937" y="2470399"/>
            <a:ext cx="54142" cy="16105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C6C77569-BD6B-2D48-A8A1-5BC27627B13C}"/>
              </a:ext>
            </a:extLst>
          </p:cNvPr>
          <p:cNvSpPr txBox="1"/>
          <p:nvPr/>
        </p:nvSpPr>
        <p:spPr>
          <a:xfrm>
            <a:off x="4602079" y="2989845"/>
            <a:ext cx="2815390" cy="646331"/>
          </a:xfrm>
          <a:prstGeom prst="rect">
            <a:avLst/>
          </a:prstGeom>
          <a:noFill/>
        </p:spPr>
        <p:txBody>
          <a:bodyPr wrap="square" rtlCol="0">
            <a:spAutoFit/>
          </a:bodyPr>
          <a:lstStyle/>
          <a:p>
            <a:r>
              <a:rPr lang="en-US" dirty="0"/>
              <a:t>Vectorized implementation (1000 examples)</a:t>
            </a:r>
          </a:p>
        </p:txBody>
      </p:sp>
    </p:spTree>
    <p:extLst>
      <p:ext uri="{BB962C8B-B14F-4D97-AF65-F5344CB8AC3E}">
        <p14:creationId xmlns:p14="http://schemas.microsoft.com/office/powerpoint/2010/main" val="3430530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22CD-7EF8-E34C-A507-B63D8A57213A}"/>
              </a:ext>
            </a:extLst>
          </p:cNvPr>
          <p:cNvSpPr>
            <a:spLocks noGrp="1"/>
          </p:cNvSpPr>
          <p:nvPr>
            <p:ph type="title"/>
          </p:nvPr>
        </p:nvSpPr>
        <p:spPr/>
        <p:txBody>
          <a:bodyPr/>
          <a:lstStyle/>
          <a:p>
            <a:r>
              <a:rPr lang="en-US" dirty="0"/>
              <a:t>Choosing our mini-batch size</a:t>
            </a:r>
          </a:p>
        </p:txBody>
      </p:sp>
      <p:sp>
        <p:nvSpPr>
          <p:cNvPr id="3" name="Content Placeholder 2">
            <a:extLst>
              <a:ext uri="{FF2B5EF4-FFF2-40B4-BE49-F238E27FC236}">
                <a16:creationId xmlns:a16="http://schemas.microsoft.com/office/drawing/2014/main" id="{7F80754D-C5EC-1847-ACF1-C24276BB8201}"/>
              </a:ext>
            </a:extLst>
          </p:cNvPr>
          <p:cNvSpPr>
            <a:spLocks noGrp="1"/>
          </p:cNvSpPr>
          <p:nvPr>
            <p:ph idx="1"/>
          </p:nvPr>
        </p:nvSpPr>
        <p:spPr/>
        <p:txBody>
          <a:bodyPr/>
          <a:lstStyle/>
          <a:p>
            <a:r>
              <a:rPr lang="en-US" dirty="0"/>
              <a:t>If minibatch size=m: batch gradient descent. (X</a:t>
            </a:r>
            <a:r>
              <a:rPr lang="en-US" baseline="30000" dirty="0"/>
              <a:t>{1}</a:t>
            </a:r>
            <a:r>
              <a:rPr lang="en-US" dirty="0"/>
              <a:t> ,Y</a:t>
            </a:r>
            <a:r>
              <a:rPr lang="en-US" baseline="30000" dirty="0"/>
              <a:t>{1}</a:t>
            </a:r>
            <a:r>
              <a:rPr lang="en-US" dirty="0"/>
              <a:t>)=(X,Y), takes too much time for large m, can be used for small training set (m&lt;=2000)</a:t>
            </a:r>
          </a:p>
          <a:p>
            <a:r>
              <a:rPr lang="en-US" dirty="0"/>
              <a:t>If minibatch size=1: stochastic gradient descent. Every example is it’s own mini batch. (X</a:t>
            </a:r>
            <a:r>
              <a:rPr lang="en-US" baseline="30000" dirty="0"/>
              <a:t>{1}</a:t>
            </a:r>
            <a:r>
              <a:rPr lang="en-US" dirty="0"/>
              <a:t> ,Y</a:t>
            </a:r>
            <a:r>
              <a:rPr lang="en-US" baseline="30000" dirty="0"/>
              <a:t>{1}</a:t>
            </a:r>
            <a:r>
              <a:rPr lang="en-US" dirty="0"/>
              <a:t>)=(X</a:t>
            </a:r>
            <a:r>
              <a:rPr lang="en-US" baseline="30000" dirty="0"/>
              <a:t> [1]</a:t>
            </a:r>
            <a:r>
              <a:rPr lang="en-US" dirty="0"/>
              <a:t>,Y</a:t>
            </a:r>
            <a:r>
              <a:rPr lang="en-US" baseline="30000" dirty="0"/>
              <a:t> [1]</a:t>
            </a:r>
            <a:r>
              <a:rPr lang="en-US" dirty="0"/>
              <a:t>). Can be extremely noisy, its always oscillating, never converging. Loose all speed from vectorization</a:t>
            </a:r>
          </a:p>
          <a:p>
            <a:r>
              <a:rPr lang="en-US" dirty="0"/>
              <a:t>In practice: somewhere between 1 and m (not too big/small), gives fastest learning. Make progress without processing entire training set. Take power of two: 64, 128, 256, 512, 1024</a:t>
            </a:r>
          </a:p>
          <a:p>
            <a:endParaRPr lang="en-US" dirty="0"/>
          </a:p>
          <a:p>
            <a:endParaRPr lang="en-US" dirty="0"/>
          </a:p>
          <a:p>
            <a:endParaRPr lang="en-US" dirty="0"/>
          </a:p>
        </p:txBody>
      </p:sp>
    </p:spTree>
    <p:extLst>
      <p:ext uri="{BB962C8B-B14F-4D97-AF65-F5344CB8AC3E}">
        <p14:creationId xmlns:p14="http://schemas.microsoft.com/office/powerpoint/2010/main" val="2522981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85C8-74E6-D348-A33D-70789A1EA5D3}"/>
              </a:ext>
            </a:extLst>
          </p:cNvPr>
          <p:cNvSpPr>
            <a:spLocks noGrp="1"/>
          </p:cNvSpPr>
          <p:nvPr>
            <p:ph type="title"/>
          </p:nvPr>
        </p:nvSpPr>
        <p:spPr/>
        <p:txBody>
          <a:bodyPr/>
          <a:lstStyle/>
          <a:p>
            <a:r>
              <a:rPr lang="en-US" dirty="0"/>
              <a:t>Exponential Weighted Moving Averages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9D8606-8038-4A43-BBED-17B35DA11AE0}"/>
                  </a:ext>
                </a:extLst>
              </p:cNvPr>
              <p:cNvSpPr>
                <a:spLocks noGrp="1"/>
              </p:cNvSpPr>
              <p:nvPr>
                <p:ph idx="1"/>
              </p:nvPr>
            </p:nvSpPr>
            <p:spPr/>
            <p:txBody>
              <a:bodyPr/>
              <a:lstStyle/>
              <a:p>
                <a:r>
                  <a:rPr lang="en-US" dirty="0"/>
                  <a:t>V</a:t>
                </a:r>
                <a:r>
                  <a:rPr lang="en-US" baseline="-25000" dirty="0"/>
                  <a:t>t</a:t>
                </a:r>
                <a:r>
                  <a:rPr lang="en-US" dirty="0"/>
                  <a:t> =beta *V</a:t>
                </a:r>
                <a:r>
                  <a:rPr lang="en-US" baseline="-25000" dirty="0"/>
                  <a:t>t-1</a:t>
                </a:r>
                <a:r>
                  <a:rPr lang="en-US" dirty="0"/>
                  <a:t> +(1-beta)*</a:t>
                </a:r>
                <a:r>
                  <a:rPr lang="en-US" dirty="0" err="1"/>
                  <a:t>theta</a:t>
                </a:r>
                <a:r>
                  <a:rPr lang="en-US" baseline="-25000" dirty="0" err="1"/>
                  <a:t>t</a:t>
                </a:r>
                <a:r>
                  <a:rPr lang="en-US" dirty="0"/>
                  <a:t> </a:t>
                </a:r>
              </a:p>
              <a:p>
                <a:r>
                  <a:rPr lang="en-US" dirty="0"/>
                  <a:t>Beta=0.9: 10 days temperature (red line)</a:t>
                </a:r>
              </a:p>
              <a:p>
                <a:r>
                  <a:rPr lang="en-US" dirty="0"/>
                  <a:t>Beta=0.98: 50 days temperature (Green smooth line)</a:t>
                </a:r>
              </a:p>
              <a:p>
                <a:r>
                  <a:rPr lang="en-US" dirty="0"/>
                  <a:t>Beta=0.5:  days temp (Yellow noisy line)</a:t>
                </a:r>
              </a:p>
              <a:p>
                <a:r>
                  <a:rPr lang="en-US" dirty="0"/>
                  <a:t>V</a:t>
                </a:r>
                <a:r>
                  <a:rPr lang="en-US" baseline="-25000" dirty="0"/>
                  <a:t>t</a:t>
                </a:r>
                <a:r>
                  <a:rPr lang="en-US" dirty="0"/>
                  <a:t> as approximately average over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𝑏𝑒𝑡𝑎</m:t>
                        </m:r>
                      </m:den>
                    </m:f>
                  </m:oMath>
                </a14:m>
                <a:r>
                  <a:rPr lang="en-US" dirty="0"/>
                  <a:t> days</a:t>
                </a:r>
              </a:p>
            </p:txBody>
          </p:sp>
        </mc:Choice>
        <mc:Fallback xmlns="">
          <p:sp>
            <p:nvSpPr>
              <p:cNvPr id="3" name="Content Placeholder 2">
                <a:extLst>
                  <a:ext uri="{FF2B5EF4-FFF2-40B4-BE49-F238E27FC236}">
                    <a16:creationId xmlns:a16="http://schemas.microsoft.com/office/drawing/2014/main" id="{7F9D8606-8038-4A43-BBED-17B35DA11AE0}"/>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30B06E-8901-B143-86E0-AE8AED3E11D3}"/>
              </a:ext>
            </a:extLst>
          </p:cNvPr>
          <p:cNvPicPr>
            <a:picLocks noChangeAspect="1"/>
          </p:cNvPicPr>
          <p:nvPr/>
        </p:nvPicPr>
        <p:blipFill>
          <a:blip r:embed="rId3"/>
          <a:stretch>
            <a:fillRect/>
          </a:stretch>
        </p:blipFill>
        <p:spPr>
          <a:xfrm>
            <a:off x="1931668" y="4740233"/>
            <a:ext cx="3406343" cy="1846930"/>
          </a:xfrm>
          <a:prstGeom prst="rect">
            <a:avLst/>
          </a:prstGeom>
        </p:spPr>
      </p:pic>
      <p:pic>
        <p:nvPicPr>
          <p:cNvPr id="5" name="Picture 4">
            <a:extLst>
              <a:ext uri="{FF2B5EF4-FFF2-40B4-BE49-F238E27FC236}">
                <a16:creationId xmlns:a16="http://schemas.microsoft.com/office/drawing/2014/main" id="{0D53C155-C81F-0B48-B2D1-1712AC566C06}"/>
              </a:ext>
            </a:extLst>
          </p:cNvPr>
          <p:cNvPicPr>
            <a:picLocks noChangeAspect="1"/>
          </p:cNvPicPr>
          <p:nvPr/>
        </p:nvPicPr>
        <p:blipFill>
          <a:blip r:embed="rId4"/>
          <a:stretch>
            <a:fillRect/>
          </a:stretch>
        </p:blipFill>
        <p:spPr>
          <a:xfrm>
            <a:off x="6431480" y="4740233"/>
            <a:ext cx="3843724" cy="1962986"/>
          </a:xfrm>
          <a:prstGeom prst="rect">
            <a:avLst/>
          </a:prstGeom>
        </p:spPr>
      </p:pic>
      <p:pic>
        <p:nvPicPr>
          <p:cNvPr id="6" name="Picture 5">
            <a:extLst>
              <a:ext uri="{FF2B5EF4-FFF2-40B4-BE49-F238E27FC236}">
                <a16:creationId xmlns:a16="http://schemas.microsoft.com/office/drawing/2014/main" id="{76E3C327-AED7-3F46-9D1D-72D815984BC5}"/>
              </a:ext>
            </a:extLst>
          </p:cNvPr>
          <p:cNvPicPr>
            <a:picLocks noChangeAspect="1"/>
          </p:cNvPicPr>
          <p:nvPr/>
        </p:nvPicPr>
        <p:blipFill>
          <a:blip r:embed="rId5"/>
          <a:stretch>
            <a:fillRect/>
          </a:stretch>
        </p:blipFill>
        <p:spPr>
          <a:xfrm>
            <a:off x="9061967" y="1690688"/>
            <a:ext cx="2222500" cy="2781300"/>
          </a:xfrm>
          <a:prstGeom prst="rect">
            <a:avLst/>
          </a:prstGeom>
        </p:spPr>
      </p:pic>
    </p:spTree>
    <p:extLst>
      <p:ext uri="{BB962C8B-B14F-4D97-AF65-F5344CB8AC3E}">
        <p14:creationId xmlns:p14="http://schemas.microsoft.com/office/powerpoint/2010/main" val="2204707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12A45-61BC-8648-9AE5-140665FAE404}"/>
              </a:ext>
            </a:extLst>
          </p:cNvPr>
          <p:cNvSpPr>
            <a:spLocks noGrp="1"/>
          </p:cNvSpPr>
          <p:nvPr>
            <p:ph type="title"/>
          </p:nvPr>
        </p:nvSpPr>
        <p:spPr/>
        <p:txBody>
          <a:bodyPr/>
          <a:lstStyle/>
          <a:p>
            <a:r>
              <a:rPr lang="en-US" dirty="0"/>
              <a:t>Exponential Weighted Moving Averages</a:t>
            </a:r>
          </a:p>
        </p:txBody>
      </p:sp>
      <p:sp>
        <p:nvSpPr>
          <p:cNvPr id="3" name="Content Placeholder 2">
            <a:extLst>
              <a:ext uri="{FF2B5EF4-FFF2-40B4-BE49-F238E27FC236}">
                <a16:creationId xmlns:a16="http://schemas.microsoft.com/office/drawing/2014/main" id="{9BDB13CE-7638-3E4C-9694-1D308EB4353B}"/>
              </a:ext>
            </a:extLst>
          </p:cNvPr>
          <p:cNvSpPr>
            <a:spLocks noGrp="1"/>
          </p:cNvSpPr>
          <p:nvPr>
            <p:ph idx="1"/>
          </p:nvPr>
        </p:nvSpPr>
        <p:spPr/>
        <p:txBody>
          <a:bodyPr/>
          <a:lstStyle/>
          <a:p>
            <a:r>
              <a:rPr lang="en-US" dirty="0"/>
              <a:t>V</a:t>
            </a:r>
            <a:r>
              <a:rPr lang="en-US" baseline="-25000" dirty="0"/>
              <a:t>t</a:t>
            </a:r>
            <a:r>
              <a:rPr lang="en-US" dirty="0"/>
              <a:t> =beta *V</a:t>
            </a:r>
            <a:r>
              <a:rPr lang="en-US" baseline="-25000" dirty="0"/>
              <a:t>t-1</a:t>
            </a:r>
            <a:r>
              <a:rPr lang="en-US" dirty="0"/>
              <a:t> +(1-beta)*</a:t>
            </a:r>
            <a:r>
              <a:rPr lang="en-US" dirty="0" err="1"/>
              <a:t>theta</a:t>
            </a:r>
            <a:r>
              <a:rPr lang="en-US" baseline="-25000" dirty="0" err="1"/>
              <a:t>t</a:t>
            </a:r>
            <a:r>
              <a:rPr lang="en-US" dirty="0"/>
              <a:t> </a:t>
            </a:r>
          </a:p>
          <a:p>
            <a:r>
              <a:rPr lang="en-US" dirty="0"/>
              <a:t>V</a:t>
            </a:r>
            <a:r>
              <a:rPr lang="en-US" baseline="-25000" dirty="0"/>
              <a:t>100</a:t>
            </a:r>
            <a:r>
              <a:rPr lang="en-US" dirty="0"/>
              <a:t> =0.9 *V</a:t>
            </a:r>
            <a:r>
              <a:rPr lang="en-US" baseline="-25000" dirty="0"/>
              <a:t>99</a:t>
            </a:r>
            <a:r>
              <a:rPr lang="en-US" dirty="0"/>
              <a:t> +0.1*theta</a:t>
            </a:r>
            <a:r>
              <a:rPr lang="en-US" baseline="-25000" dirty="0"/>
              <a:t>100</a:t>
            </a:r>
          </a:p>
          <a:p>
            <a:r>
              <a:rPr lang="en-US" dirty="0"/>
              <a:t> V</a:t>
            </a:r>
            <a:r>
              <a:rPr lang="en-US" baseline="-25000" dirty="0"/>
              <a:t>99</a:t>
            </a:r>
            <a:r>
              <a:rPr lang="en-US" dirty="0"/>
              <a:t> =0.9 *V</a:t>
            </a:r>
            <a:r>
              <a:rPr lang="en-US" baseline="-25000" dirty="0"/>
              <a:t>98</a:t>
            </a:r>
            <a:r>
              <a:rPr lang="en-US" dirty="0"/>
              <a:t> +0.1*theta</a:t>
            </a:r>
            <a:r>
              <a:rPr lang="en-US" baseline="-25000" dirty="0"/>
              <a:t>99</a:t>
            </a:r>
          </a:p>
          <a:p>
            <a:r>
              <a:rPr lang="en-US" dirty="0"/>
              <a:t>V</a:t>
            </a:r>
            <a:r>
              <a:rPr lang="en-US" baseline="-25000" dirty="0"/>
              <a:t>98</a:t>
            </a:r>
            <a:r>
              <a:rPr lang="en-US" dirty="0"/>
              <a:t> =0.9 *V</a:t>
            </a:r>
            <a:r>
              <a:rPr lang="en-US" baseline="-25000" dirty="0"/>
              <a:t>97</a:t>
            </a:r>
            <a:r>
              <a:rPr lang="en-US" dirty="0"/>
              <a:t> +0.1*theta</a:t>
            </a:r>
            <a:r>
              <a:rPr lang="en-US" baseline="-25000" dirty="0"/>
              <a:t>98</a:t>
            </a:r>
          </a:p>
          <a:p>
            <a:r>
              <a:rPr lang="en-US" dirty="0"/>
              <a:t>V</a:t>
            </a:r>
            <a:r>
              <a:rPr lang="en-US" baseline="-25000" dirty="0"/>
              <a:t>100</a:t>
            </a:r>
            <a:r>
              <a:rPr lang="en-US" dirty="0"/>
              <a:t> =0.1*theta</a:t>
            </a:r>
            <a:r>
              <a:rPr lang="en-US" baseline="-25000" dirty="0"/>
              <a:t>100</a:t>
            </a:r>
            <a:r>
              <a:rPr lang="en-US" dirty="0"/>
              <a:t> + 0.9 *(0.1*theta</a:t>
            </a:r>
            <a:r>
              <a:rPr lang="en-US" baseline="-25000" dirty="0"/>
              <a:t>99</a:t>
            </a:r>
            <a:r>
              <a:rPr lang="en-US" dirty="0"/>
              <a:t> + 0.9 *(0.9 *V</a:t>
            </a:r>
            <a:r>
              <a:rPr lang="en-US" baseline="-25000" dirty="0"/>
              <a:t>97</a:t>
            </a:r>
            <a:r>
              <a:rPr lang="en-US" dirty="0"/>
              <a:t> +0.1*theta</a:t>
            </a:r>
            <a:r>
              <a:rPr lang="en-US" baseline="-25000" dirty="0"/>
              <a:t>98</a:t>
            </a:r>
            <a:r>
              <a:rPr lang="en-US" dirty="0"/>
              <a:t>))</a:t>
            </a:r>
          </a:p>
          <a:p>
            <a:r>
              <a:rPr lang="en-US" dirty="0"/>
              <a:t>0.9</a:t>
            </a:r>
            <a:r>
              <a:rPr lang="en-US" baseline="30000" dirty="0"/>
              <a:t>10</a:t>
            </a:r>
            <a:r>
              <a:rPr lang="en-US" dirty="0"/>
              <a:t> =0.35=1/e ; 0.98</a:t>
            </a:r>
            <a:r>
              <a:rPr lang="en-US" baseline="30000" dirty="0"/>
              <a:t>50</a:t>
            </a:r>
            <a:r>
              <a:rPr lang="en-US" dirty="0"/>
              <a:t> =1/e </a:t>
            </a:r>
          </a:p>
          <a:p>
            <a:endParaRPr lang="en-US" baseline="-25000" dirty="0"/>
          </a:p>
          <a:p>
            <a:endParaRPr lang="en-US" dirty="0"/>
          </a:p>
          <a:p>
            <a:endParaRPr lang="en-US" dirty="0"/>
          </a:p>
        </p:txBody>
      </p:sp>
      <p:pic>
        <p:nvPicPr>
          <p:cNvPr id="4" name="Picture 3">
            <a:extLst>
              <a:ext uri="{FF2B5EF4-FFF2-40B4-BE49-F238E27FC236}">
                <a16:creationId xmlns:a16="http://schemas.microsoft.com/office/drawing/2014/main" id="{9C71D095-F846-F44D-BC86-51B837EB95C5}"/>
              </a:ext>
            </a:extLst>
          </p:cNvPr>
          <p:cNvPicPr>
            <a:picLocks noChangeAspect="1"/>
          </p:cNvPicPr>
          <p:nvPr/>
        </p:nvPicPr>
        <p:blipFill>
          <a:blip r:embed="rId2"/>
          <a:stretch>
            <a:fillRect/>
          </a:stretch>
        </p:blipFill>
        <p:spPr>
          <a:xfrm>
            <a:off x="6522792" y="1825625"/>
            <a:ext cx="4831008" cy="1782762"/>
          </a:xfrm>
          <a:prstGeom prst="rect">
            <a:avLst/>
          </a:prstGeom>
        </p:spPr>
      </p:pic>
    </p:spTree>
    <p:extLst>
      <p:ext uri="{BB962C8B-B14F-4D97-AF65-F5344CB8AC3E}">
        <p14:creationId xmlns:p14="http://schemas.microsoft.com/office/powerpoint/2010/main" val="1219739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C1C4-69AC-DA46-BA96-F38D988A6341}"/>
              </a:ext>
            </a:extLst>
          </p:cNvPr>
          <p:cNvSpPr>
            <a:spLocks noGrp="1"/>
          </p:cNvSpPr>
          <p:nvPr>
            <p:ph type="title"/>
          </p:nvPr>
        </p:nvSpPr>
        <p:spPr/>
        <p:txBody>
          <a:bodyPr/>
          <a:lstStyle/>
          <a:p>
            <a:r>
              <a:rPr lang="en-US" dirty="0"/>
              <a:t>Gradient Descent with momentum</a:t>
            </a:r>
          </a:p>
        </p:txBody>
      </p:sp>
      <p:sp>
        <p:nvSpPr>
          <p:cNvPr id="3" name="Content Placeholder 2">
            <a:extLst>
              <a:ext uri="{FF2B5EF4-FFF2-40B4-BE49-F238E27FC236}">
                <a16:creationId xmlns:a16="http://schemas.microsoft.com/office/drawing/2014/main" id="{706773D5-D76B-A24E-9F53-7D7D945CA1BF}"/>
              </a:ext>
            </a:extLst>
          </p:cNvPr>
          <p:cNvSpPr>
            <a:spLocks noGrp="1"/>
          </p:cNvSpPr>
          <p:nvPr>
            <p:ph idx="1"/>
          </p:nvPr>
        </p:nvSpPr>
        <p:spPr/>
        <p:txBody>
          <a:bodyPr/>
          <a:lstStyle/>
          <a:p>
            <a:r>
              <a:rPr lang="en-US" dirty="0"/>
              <a:t>On Vertical axis, we want slower learning rate</a:t>
            </a:r>
          </a:p>
          <a:p>
            <a:r>
              <a:rPr lang="en-US" dirty="0"/>
              <a:t>On horizontal axis, we want faster learning rate</a:t>
            </a:r>
          </a:p>
          <a:p>
            <a:r>
              <a:rPr lang="en-US" dirty="0"/>
              <a:t>On iteration t:</a:t>
            </a:r>
          </a:p>
          <a:p>
            <a:pPr marL="457200" lvl="1" indent="0">
              <a:buNone/>
            </a:pPr>
            <a:r>
              <a:rPr lang="en-US" dirty="0"/>
              <a:t>Compute </a:t>
            </a:r>
            <a:r>
              <a:rPr lang="en-US" dirty="0" err="1"/>
              <a:t>dw,db</a:t>
            </a:r>
            <a:r>
              <a:rPr lang="en-US" dirty="0"/>
              <a:t> on current minibatch</a:t>
            </a:r>
          </a:p>
          <a:p>
            <a:pPr marL="457200" lvl="1" indent="0">
              <a:buNone/>
            </a:pPr>
            <a:r>
              <a:rPr lang="en-US" dirty="0" err="1"/>
              <a:t>V</a:t>
            </a:r>
            <a:r>
              <a:rPr lang="en-US" baseline="-25000" dirty="0" err="1"/>
              <a:t>dw</a:t>
            </a:r>
            <a:r>
              <a:rPr lang="en-US" dirty="0"/>
              <a:t> =beta. </a:t>
            </a:r>
            <a:r>
              <a:rPr lang="en-US" dirty="0" err="1"/>
              <a:t>V</a:t>
            </a:r>
            <a:r>
              <a:rPr lang="en-US" baseline="-25000" dirty="0" err="1"/>
              <a:t>dw</a:t>
            </a:r>
            <a:r>
              <a:rPr lang="en-US" dirty="0"/>
              <a:t> +(1-beta).</a:t>
            </a:r>
            <a:r>
              <a:rPr lang="en-US" dirty="0" err="1"/>
              <a:t>dw</a:t>
            </a:r>
            <a:endParaRPr lang="en-US" dirty="0"/>
          </a:p>
          <a:p>
            <a:pPr marL="457200" lvl="1" indent="0">
              <a:buNone/>
            </a:pPr>
            <a:r>
              <a:rPr lang="en-US" dirty="0" err="1"/>
              <a:t>V</a:t>
            </a:r>
            <a:r>
              <a:rPr lang="en-US" baseline="-25000" dirty="0" err="1"/>
              <a:t>db</a:t>
            </a:r>
            <a:r>
              <a:rPr lang="en-US" dirty="0"/>
              <a:t> =beta. </a:t>
            </a:r>
            <a:r>
              <a:rPr lang="en-US" dirty="0" err="1"/>
              <a:t>V</a:t>
            </a:r>
            <a:r>
              <a:rPr lang="en-US" baseline="-25000" dirty="0" err="1"/>
              <a:t>db</a:t>
            </a:r>
            <a:r>
              <a:rPr lang="en-US" dirty="0"/>
              <a:t> +(1-beta).</a:t>
            </a:r>
            <a:r>
              <a:rPr lang="en-US" dirty="0" err="1"/>
              <a:t>db</a:t>
            </a:r>
            <a:endParaRPr lang="en-US" dirty="0"/>
          </a:p>
          <a:p>
            <a:pPr marL="457200" lvl="1" indent="0">
              <a:buNone/>
            </a:pPr>
            <a:r>
              <a:rPr lang="en-US" dirty="0"/>
              <a:t>w=w-alpha. </a:t>
            </a:r>
            <a:r>
              <a:rPr lang="en-US" dirty="0" err="1"/>
              <a:t>V</a:t>
            </a:r>
            <a:r>
              <a:rPr lang="en-US" baseline="-25000" dirty="0" err="1"/>
              <a:t>dw</a:t>
            </a:r>
            <a:r>
              <a:rPr lang="en-US" dirty="0"/>
              <a:t> , b=b-alpha. </a:t>
            </a:r>
            <a:r>
              <a:rPr lang="en-US" dirty="0" err="1"/>
              <a:t>V</a:t>
            </a:r>
            <a:r>
              <a:rPr lang="en-US" baseline="-25000" dirty="0" err="1"/>
              <a:t>db</a:t>
            </a:r>
            <a:r>
              <a:rPr lang="en-US" dirty="0"/>
              <a:t> </a:t>
            </a:r>
          </a:p>
          <a:p>
            <a:r>
              <a:rPr lang="en-US" dirty="0"/>
              <a:t>Hyperparameters: alpha, beta;   beta=0.9</a:t>
            </a:r>
          </a:p>
        </p:txBody>
      </p:sp>
      <p:pic>
        <p:nvPicPr>
          <p:cNvPr id="4" name="Picture 3">
            <a:extLst>
              <a:ext uri="{FF2B5EF4-FFF2-40B4-BE49-F238E27FC236}">
                <a16:creationId xmlns:a16="http://schemas.microsoft.com/office/drawing/2014/main" id="{FB67664F-F055-EF4F-A645-8C87F2BAC4BF}"/>
              </a:ext>
            </a:extLst>
          </p:cNvPr>
          <p:cNvPicPr>
            <a:picLocks noChangeAspect="1"/>
          </p:cNvPicPr>
          <p:nvPr/>
        </p:nvPicPr>
        <p:blipFill>
          <a:blip r:embed="rId2"/>
          <a:stretch>
            <a:fillRect/>
          </a:stretch>
        </p:blipFill>
        <p:spPr>
          <a:xfrm>
            <a:off x="6641432" y="3116180"/>
            <a:ext cx="4712367" cy="1576136"/>
          </a:xfrm>
          <a:prstGeom prst="rect">
            <a:avLst/>
          </a:prstGeom>
        </p:spPr>
      </p:pic>
    </p:spTree>
    <p:extLst>
      <p:ext uri="{BB962C8B-B14F-4D97-AF65-F5344CB8AC3E}">
        <p14:creationId xmlns:p14="http://schemas.microsoft.com/office/powerpoint/2010/main" val="747190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11D55-7B0D-394D-BFAF-14A1FA1523C1}"/>
              </a:ext>
            </a:extLst>
          </p:cNvPr>
          <p:cNvSpPr>
            <a:spLocks noGrp="1"/>
          </p:cNvSpPr>
          <p:nvPr>
            <p:ph type="title"/>
          </p:nvPr>
        </p:nvSpPr>
        <p:spPr/>
        <p:txBody>
          <a:bodyPr/>
          <a:lstStyle/>
          <a:p>
            <a:r>
              <a:rPr lang="en-US" dirty="0"/>
              <a:t>Root Mean Square Prop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4CB9BC-A432-2B49-BBB0-A2368E335BA7}"/>
                  </a:ext>
                </a:extLst>
              </p:cNvPr>
              <p:cNvSpPr>
                <a:spLocks noGrp="1"/>
              </p:cNvSpPr>
              <p:nvPr>
                <p:ph idx="1"/>
              </p:nvPr>
            </p:nvSpPr>
            <p:spPr/>
            <p:txBody>
              <a:bodyPr/>
              <a:lstStyle/>
              <a:p>
                <a:r>
                  <a:rPr lang="en-US" dirty="0"/>
                  <a:t>Slow down learning on vertical(b) direction</a:t>
                </a:r>
              </a:p>
              <a:p>
                <a:r>
                  <a:rPr lang="en-US" dirty="0"/>
                  <a:t>Fast learning on horizontal(w) direction </a:t>
                </a:r>
              </a:p>
              <a:p>
                <a:r>
                  <a:rPr lang="en-US" dirty="0"/>
                  <a:t>On iteration t:</a:t>
                </a:r>
              </a:p>
              <a:p>
                <a:pPr marL="457200" lvl="1" indent="0">
                  <a:buNone/>
                </a:pPr>
                <a:r>
                  <a:rPr lang="en-US" dirty="0"/>
                  <a:t>Compute </a:t>
                </a:r>
                <a:r>
                  <a:rPr lang="en-US" dirty="0" err="1"/>
                  <a:t>dw,db</a:t>
                </a:r>
                <a:r>
                  <a:rPr lang="en-US" dirty="0"/>
                  <a:t> on current mini batch</a:t>
                </a:r>
              </a:p>
              <a:p>
                <a:pPr marL="457200" lvl="1" indent="0">
                  <a:buNone/>
                </a:pPr>
                <a:r>
                  <a:rPr lang="en-US" dirty="0" err="1"/>
                  <a:t>S</a:t>
                </a:r>
                <a:r>
                  <a:rPr lang="en-US" baseline="-25000" dirty="0" err="1"/>
                  <a:t>dw</a:t>
                </a:r>
                <a:r>
                  <a:rPr lang="en-US" dirty="0"/>
                  <a:t> =beta. </a:t>
                </a:r>
                <a:r>
                  <a:rPr lang="en-US" dirty="0" err="1"/>
                  <a:t>S</a:t>
                </a:r>
                <a:r>
                  <a:rPr lang="en-US" baseline="-25000" dirty="0" err="1"/>
                  <a:t>dw</a:t>
                </a:r>
                <a:r>
                  <a:rPr lang="en-US" dirty="0"/>
                  <a:t> +(1-beta).dw</a:t>
                </a:r>
                <a:r>
                  <a:rPr lang="en-US" baseline="30000" dirty="0"/>
                  <a:t>2</a:t>
                </a:r>
                <a:endParaRPr lang="en-US" dirty="0"/>
              </a:p>
              <a:p>
                <a:pPr marL="457200" lvl="1" indent="0">
                  <a:buNone/>
                </a:pPr>
                <a:r>
                  <a:rPr lang="en-US" dirty="0" err="1"/>
                  <a:t>S</a:t>
                </a:r>
                <a:r>
                  <a:rPr lang="en-US" baseline="-25000" dirty="0" err="1"/>
                  <a:t>db</a:t>
                </a:r>
                <a:r>
                  <a:rPr lang="en-US" dirty="0"/>
                  <a:t> =beta. </a:t>
                </a:r>
                <a:r>
                  <a:rPr lang="en-US" dirty="0" err="1"/>
                  <a:t>S</a:t>
                </a:r>
                <a:r>
                  <a:rPr lang="en-US" baseline="-25000" dirty="0" err="1"/>
                  <a:t>db</a:t>
                </a:r>
                <a:r>
                  <a:rPr lang="en-US" dirty="0"/>
                  <a:t> +(1-beta).db</a:t>
                </a:r>
                <a:r>
                  <a:rPr lang="en-US" baseline="30000" dirty="0"/>
                  <a:t>2</a:t>
                </a:r>
              </a:p>
              <a:p>
                <a:pPr marL="457200" lvl="1" indent="0">
                  <a:buNone/>
                </a:pPr>
                <a:r>
                  <a:rPr lang="en-US" dirty="0"/>
                  <a:t>w=w-alpha.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𝑑𝑤</m:t>
                        </m:r>
                      </m:num>
                      <m:den>
                        <m:r>
                          <a:rPr lang="en-US" b="0" i="1" smtClean="0">
                            <a:latin typeface="Cambria Math" panose="02040503050406030204" pitchFamily="18" charset="0"/>
                          </a:rPr>
                          <m:t>𝑠𝑞𝑟𝑡</m:t>
                        </m:r>
                        <m:r>
                          <a:rPr lang="en-US" b="0" i="1" smtClean="0">
                            <a:latin typeface="Cambria Math" panose="02040503050406030204" pitchFamily="18" charset="0"/>
                          </a:rPr>
                          <m:t>(</m:t>
                        </m:r>
                        <m:r>
                          <m:rPr>
                            <m:nor/>
                          </m:rPr>
                          <a:rPr lang="en-US" b="0" i="0" smtClean="0">
                            <a:latin typeface="Cambria Math" panose="02040503050406030204" pitchFamily="18" charset="0"/>
                          </a:rPr>
                          <m:t>S</m:t>
                        </m:r>
                        <m:r>
                          <m:rPr>
                            <m:nor/>
                          </m:rPr>
                          <a:rPr lang="en-US" baseline="-25000" dirty="0" smtClean="0"/>
                          <m:t>dw</m:t>
                        </m:r>
                        <m:r>
                          <m:rPr>
                            <m:nor/>
                          </m:rPr>
                          <a:rPr lang="en-US" b="0" i="0" baseline="-25000" dirty="0" smtClean="0"/>
                          <m:t>)</m:t>
                        </m:r>
                      </m:den>
                    </m:f>
                  </m:oMath>
                </a14:m>
                <a:r>
                  <a:rPr lang="en-US" dirty="0"/>
                  <a:t> , b=b-alpha.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𝑑𝑤</m:t>
                        </m:r>
                      </m:num>
                      <m:den>
                        <m:r>
                          <a:rPr lang="en-US" b="0" i="1" smtClean="0">
                            <a:latin typeface="Cambria Math" panose="02040503050406030204" pitchFamily="18" charset="0"/>
                          </a:rPr>
                          <m:t>𝑠𝑞𝑟𝑡</m:t>
                        </m:r>
                        <m:r>
                          <a:rPr lang="en-US" b="0" i="1" smtClean="0">
                            <a:latin typeface="Cambria Math" panose="02040503050406030204" pitchFamily="18" charset="0"/>
                          </a:rPr>
                          <m:t>(</m:t>
                        </m:r>
                        <m:r>
                          <m:rPr>
                            <m:nor/>
                          </m:rPr>
                          <a:rPr lang="en-US" b="0" i="0" smtClean="0">
                            <a:latin typeface="Cambria Math" panose="02040503050406030204" pitchFamily="18" charset="0"/>
                          </a:rPr>
                          <m:t>S</m:t>
                        </m:r>
                        <m:r>
                          <m:rPr>
                            <m:nor/>
                          </m:rPr>
                          <a:rPr lang="en-US" baseline="-25000" dirty="0" smtClean="0"/>
                          <m:t>d</m:t>
                        </m:r>
                        <m:r>
                          <m:rPr>
                            <m:nor/>
                          </m:rPr>
                          <a:rPr lang="en-US" b="0" i="0" baseline="-25000" dirty="0" smtClean="0"/>
                          <m:t>b</m:t>
                        </m:r>
                        <m:r>
                          <m:rPr>
                            <m:nor/>
                          </m:rPr>
                          <a:rPr lang="en-US" b="0" i="0" baseline="-25000" dirty="0" smtClean="0"/>
                          <m:t>)</m:t>
                        </m:r>
                      </m:den>
                    </m:f>
                  </m:oMath>
                </a14:m>
                <a:endParaRPr lang="en-US" dirty="0"/>
              </a:p>
              <a:p>
                <a:r>
                  <a:rPr lang="en-US" dirty="0" err="1"/>
                  <a:t>dw</a:t>
                </a:r>
                <a:r>
                  <a:rPr lang="en-US" baseline="30000" dirty="0"/>
                  <a:t> </a:t>
                </a:r>
                <a:r>
                  <a:rPr lang="en-US" dirty="0"/>
                  <a:t> small so </a:t>
                </a:r>
                <a:r>
                  <a:rPr lang="en-US" dirty="0" err="1"/>
                  <a:t>S</a:t>
                </a:r>
                <a:r>
                  <a:rPr lang="en-US" baseline="-25000" dirty="0" err="1"/>
                  <a:t>dw</a:t>
                </a:r>
                <a:r>
                  <a:rPr lang="en-US" dirty="0"/>
                  <a:t> small, </a:t>
                </a:r>
                <a:r>
                  <a:rPr lang="en-US" dirty="0" err="1"/>
                  <a:t>db</a:t>
                </a:r>
                <a:r>
                  <a:rPr lang="en-US" baseline="30000" dirty="0"/>
                  <a:t> </a:t>
                </a:r>
                <a:r>
                  <a:rPr lang="en-US" dirty="0"/>
                  <a:t> small so </a:t>
                </a:r>
                <a:r>
                  <a:rPr lang="en-US" dirty="0" err="1"/>
                  <a:t>S</a:t>
                </a:r>
                <a:r>
                  <a:rPr lang="en-US" baseline="-25000" dirty="0" err="1"/>
                  <a:t>db</a:t>
                </a:r>
                <a:r>
                  <a:rPr lang="en-US" dirty="0"/>
                  <a:t> large</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1C4CB9BC-A432-2B49-BBB0-A2368E335BA7}"/>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DD26378-8FDE-F146-9A9D-B375035D36DC}"/>
              </a:ext>
            </a:extLst>
          </p:cNvPr>
          <p:cNvPicPr>
            <a:picLocks noChangeAspect="1"/>
          </p:cNvPicPr>
          <p:nvPr/>
        </p:nvPicPr>
        <p:blipFill>
          <a:blip r:embed="rId3"/>
          <a:stretch>
            <a:fillRect/>
          </a:stretch>
        </p:blipFill>
        <p:spPr>
          <a:xfrm>
            <a:off x="6749716" y="2959769"/>
            <a:ext cx="4712367" cy="1576136"/>
          </a:xfrm>
          <a:prstGeom prst="rect">
            <a:avLst/>
          </a:prstGeom>
        </p:spPr>
      </p:pic>
    </p:spTree>
    <p:extLst>
      <p:ext uri="{BB962C8B-B14F-4D97-AF65-F5344CB8AC3E}">
        <p14:creationId xmlns:p14="http://schemas.microsoft.com/office/powerpoint/2010/main" val="837701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C810-02C0-ED4F-9A95-6D5ACDCA1C27}"/>
              </a:ext>
            </a:extLst>
          </p:cNvPr>
          <p:cNvSpPr>
            <a:spLocks noGrp="1"/>
          </p:cNvSpPr>
          <p:nvPr>
            <p:ph type="title"/>
          </p:nvPr>
        </p:nvSpPr>
        <p:spPr/>
        <p:txBody>
          <a:bodyPr/>
          <a:lstStyle/>
          <a:p>
            <a:r>
              <a:rPr lang="en-US" dirty="0"/>
              <a:t>Adam Optimization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C4F597-48F6-DB4B-80F2-6BE2E9513DD8}"/>
                  </a:ext>
                </a:extLst>
              </p:cNvPr>
              <p:cNvSpPr>
                <a:spLocks noGrp="1"/>
              </p:cNvSpPr>
              <p:nvPr>
                <p:ph idx="1"/>
              </p:nvPr>
            </p:nvSpPr>
            <p:spPr>
              <a:xfrm>
                <a:off x="838200" y="1825625"/>
                <a:ext cx="10515600" cy="4351338"/>
              </a:xfrm>
            </p:spPr>
            <p:txBody>
              <a:bodyPr>
                <a:normAutofit fontScale="62500" lnSpcReduction="20000"/>
              </a:bodyPr>
              <a:lstStyle/>
              <a:p>
                <a:r>
                  <a:rPr lang="en-US" dirty="0"/>
                  <a:t>V</a:t>
                </a:r>
                <a:r>
                  <a:rPr lang="en-US" baseline="-25000" dirty="0" err="1"/>
                  <a:t>dw</a:t>
                </a:r>
                <a:r>
                  <a:rPr lang="en-US" dirty="0"/>
                  <a:t> =0, </a:t>
                </a:r>
                <a:r>
                  <a:rPr lang="en-US" dirty="0" err="1"/>
                  <a:t>S</a:t>
                </a:r>
                <a:r>
                  <a:rPr lang="en-US" baseline="-25000" dirty="0" err="1"/>
                  <a:t>dw</a:t>
                </a:r>
                <a:r>
                  <a:rPr lang="en-US" dirty="0"/>
                  <a:t> =0, </a:t>
                </a:r>
                <a:r>
                  <a:rPr lang="en-US" dirty="0" err="1"/>
                  <a:t>V</a:t>
                </a:r>
                <a:r>
                  <a:rPr lang="en-US" baseline="-25000" dirty="0" err="1"/>
                  <a:t>db</a:t>
                </a:r>
                <a:r>
                  <a:rPr lang="en-US" dirty="0"/>
                  <a:t> =0, </a:t>
                </a:r>
                <a:r>
                  <a:rPr lang="en-US" dirty="0" err="1"/>
                  <a:t>V</a:t>
                </a:r>
                <a:r>
                  <a:rPr lang="en-US" baseline="-25000" dirty="0" err="1"/>
                  <a:t>db</a:t>
                </a:r>
                <a:r>
                  <a:rPr lang="en-US" dirty="0"/>
                  <a:t> =0</a:t>
                </a:r>
              </a:p>
              <a:p>
                <a:r>
                  <a:rPr lang="en-US" dirty="0"/>
                  <a:t>On iteration t:</a:t>
                </a:r>
              </a:p>
              <a:p>
                <a:pPr marL="457200" lvl="1" indent="0">
                  <a:buNone/>
                </a:pPr>
                <a:r>
                  <a:rPr lang="en-US" dirty="0"/>
                  <a:t>Compute </a:t>
                </a:r>
                <a:r>
                  <a:rPr lang="en-US" dirty="0" err="1"/>
                  <a:t>dw</a:t>
                </a:r>
                <a:r>
                  <a:rPr lang="en-US" dirty="0"/>
                  <a:t>, </a:t>
                </a:r>
                <a:r>
                  <a:rPr lang="en-US" dirty="0" err="1"/>
                  <a:t>db</a:t>
                </a:r>
                <a:r>
                  <a:rPr lang="en-US" dirty="0"/>
                  <a:t> using current minibatch</a:t>
                </a:r>
              </a:p>
              <a:p>
                <a:pPr marL="457200" lvl="1" indent="0">
                  <a:buNone/>
                </a:pPr>
                <a:r>
                  <a:rPr lang="en-US" dirty="0" err="1"/>
                  <a:t>V</a:t>
                </a:r>
                <a:r>
                  <a:rPr lang="en-US" baseline="-25000" dirty="0" err="1"/>
                  <a:t>dw</a:t>
                </a:r>
                <a:r>
                  <a:rPr lang="en-US" dirty="0"/>
                  <a:t> =beta</a:t>
                </a:r>
                <a:r>
                  <a:rPr lang="en-US" baseline="-25000" dirty="0"/>
                  <a:t>1</a:t>
                </a:r>
                <a:r>
                  <a:rPr lang="en-US" dirty="0"/>
                  <a:t>. </a:t>
                </a:r>
                <a:r>
                  <a:rPr lang="en-US" dirty="0" err="1"/>
                  <a:t>V</a:t>
                </a:r>
                <a:r>
                  <a:rPr lang="en-US" baseline="-25000" dirty="0" err="1"/>
                  <a:t>dw</a:t>
                </a:r>
                <a:r>
                  <a:rPr lang="en-US" dirty="0"/>
                  <a:t> +(1-beta</a:t>
                </a:r>
                <a:r>
                  <a:rPr lang="en-US" baseline="-25000" dirty="0"/>
                  <a:t>1</a:t>
                </a:r>
                <a:r>
                  <a:rPr lang="en-US" dirty="0"/>
                  <a:t>).</a:t>
                </a:r>
                <a:r>
                  <a:rPr lang="en-US" dirty="0" err="1"/>
                  <a:t>dw</a:t>
                </a:r>
                <a:endParaRPr lang="en-US" dirty="0"/>
              </a:p>
              <a:p>
                <a:pPr marL="457200" lvl="1" indent="0">
                  <a:buNone/>
                </a:pPr>
                <a:r>
                  <a:rPr lang="en-US" dirty="0" err="1"/>
                  <a:t>V</a:t>
                </a:r>
                <a:r>
                  <a:rPr lang="en-US" baseline="-25000" dirty="0" err="1"/>
                  <a:t>db</a:t>
                </a:r>
                <a:r>
                  <a:rPr lang="en-US" dirty="0"/>
                  <a:t> =beta</a:t>
                </a:r>
                <a:r>
                  <a:rPr lang="en-US" baseline="-25000" dirty="0"/>
                  <a:t>1</a:t>
                </a:r>
                <a:r>
                  <a:rPr lang="en-US" dirty="0"/>
                  <a:t>. </a:t>
                </a:r>
                <a:r>
                  <a:rPr lang="en-US" dirty="0" err="1"/>
                  <a:t>V</a:t>
                </a:r>
                <a:r>
                  <a:rPr lang="en-US" baseline="-25000" dirty="0" err="1"/>
                  <a:t>db</a:t>
                </a:r>
                <a:r>
                  <a:rPr lang="en-US" dirty="0"/>
                  <a:t> +(1-beta</a:t>
                </a:r>
                <a:r>
                  <a:rPr lang="en-US" baseline="-25000" dirty="0"/>
                  <a:t>1</a:t>
                </a:r>
                <a:r>
                  <a:rPr lang="en-US" dirty="0"/>
                  <a:t>).</a:t>
                </a:r>
                <a:r>
                  <a:rPr lang="en-US" dirty="0" err="1"/>
                  <a:t>db</a:t>
                </a:r>
                <a:endParaRPr lang="en-US" dirty="0"/>
              </a:p>
              <a:p>
                <a:pPr marL="457200" lvl="1" indent="0">
                  <a:buNone/>
                </a:pPr>
                <a:r>
                  <a:rPr lang="en-US" dirty="0" err="1"/>
                  <a:t>S</a:t>
                </a:r>
                <a:r>
                  <a:rPr lang="en-US" baseline="-25000" dirty="0" err="1"/>
                  <a:t>dw</a:t>
                </a:r>
                <a:r>
                  <a:rPr lang="en-US" dirty="0"/>
                  <a:t> =beta</a:t>
                </a:r>
                <a:r>
                  <a:rPr lang="en-US" baseline="-25000" dirty="0"/>
                  <a:t>2</a:t>
                </a:r>
                <a:r>
                  <a:rPr lang="en-US" dirty="0"/>
                  <a:t>. </a:t>
                </a:r>
                <a:r>
                  <a:rPr lang="en-US" dirty="0" err="1"/>
                  <a:t>S</a:t>
                </a:r>
                <a:r>
                  <a:rPr lang="en-US" baseline="-25000" dirty="0" err="1"/>
                  <a:t>dw</a:t>
                </a:r>
                <a:r>
                  <a:rPr lang="en-US" dirty="0"/>
                  <a:t> +(1-beta</a:t>
                </a:r>
                <a:r>
                  <a:rPr lang="en-US" baseline="-25000" dirty="0"/>
                  <a:t>2</a:t>
                </a:r>
                <a:r>
                  <a:rPr lang="en-US" dirty="0"/>
                  <a:t>).dw</a:t>
                </a:r>
                <a:r>
                  <a:rPr lang="en-US" baseline="30000" dirty="0"/>
                  <a:t>2</a:t>
                </a:r>
                <a:endParaRPr lang="en-US" dirty="0"/>
              </a:p>
              <a:p>
                <a:pPr marL="457200" lvl="1" indent="0">
                  <a:buNone/>
                </a:pPr>
                <a:r>
                  <a:rPr lang="en-US" dirty="0" err="1"/>
                  <a:t>S</a:t>
                </a:r>
                <a:r>
                  <a:rPr lang="en-US" baseline="-25000" dirty="0" err="1"/>
                  <a:t>db</a:t>
                </a:r>
                <a:r>
                  <a:rPr lang="en-US" dirty="0"/>
                  <a:t> =beta</a:t>
                </a:r>
                <a:r>
                  <a:rPr lang="en-US" baseline="-25000" dirty="0"/>
                  <a:t>2</a:t>
                </a:r>
                <a:r>
                  <a:rPr lang="en-US" dirty="0"/>
                  <a:t>. </a:t>
                </a:r>
                <a:r>
                  <a:rPr lang="en-US" dirty="0" err="1"/>
                  <a:t>S</a:t>
                </a:r>
                <a:r>
                  <a:rPr lang="en-US" baseline="-25000" dirty="0" err="1"/>
                  <a:t>db</a:t>
                </a:r>
                <a:r>
                  <a:rPr lang="en-US" dirty="0"/>
                  <a:t> +(1-beta</a:t>
                </a:r>
                <a:r>
                  <a:rPr lang="en-US" baseline="-25000" dirty="0"/>
                  <a:t>2</a:t>
                </a:r>
                <a:r>
                  <a:rPr lang="en-US" dirty="0"/>
                  <a:t>).db</a:t>
                </a:r>
                <a:r>
                  <a:rPr lang="en-US" baseline="30000" dirty="0"/>
                  <a:t>2</a:t>
                </a:r>
              </a:p>
              <a:p>
                <a:pPr marL="457200" lvl="1" indent="0">
                  <a:buNone/>
                </a:pPr>
                <a:r>
                  <a:rPr lang="en-US" dirty="0" err="1"/>
                  <a:t>Vcorr</a:t>
                </a:r>
                <a:r>
                  <a:rPr lang="en-US" baseline="-25000" dirty="0" err="1"/>
                  <a:t>dw</a:t>
                </a:r>
                <a:r>
                  <a:rPr lang="en-US" dirty="0"/>
                  <a:t> = </a:t>
                </a:r>
                <a:r>
                  <a:rPr lang="en-US" dirty="0" err="1"/>
                  <a:t>V</a:t>
                </a:r>
                <a:r>
                  <a:rPr lang="en-US" baseline="-25000" dirty="0" err="1"/>
                  <a:t>dw</a:t>
                </a:r>
                <a:r>
                  <a:rPr lang="en-US" dirty="0"/>
                  <a:t> /(1- betat</a:t>
                </a:r>
                <a:r>
                  <a:rPr lang="en-US" baseline="-25000" dirty="0"/>
                  <a:t>1</a:t>
                </a:r>
                <a:r>
                  <a:rPr lang="en-US" dirty="0"/>
                  <a:t>), </a:t>
                </a:r>
                <a:r>
                  <a:rPr lang="en-US" dirty="0" err="1"/>
                  <a:t>Vcorr</a:t>
                </a:r>
                <a:r>
                  <a:rPr lang="en-US" baseline="-25000" dirty="0" err="1"/>
                  <a:t>db</a:t>
                </a:r>
                <a:r>
                  <a:rPr lang="en-US" dirty="0"/>
                  <a:t> = </a:t>
                </a:r>
                <a:r>
                  <a:rPr lang="en-US" dirty="0" err="1"/>
                  <a:t>V</a:t>
                </a:r>
                <a:r>
                  <a:rPr lang="en-US" baseline="-25000" dirty="0" err="1"/>
                  <a:t>db</a:t>
                </a:r>
                <a:r>
                  <a:rPr lang="en-US" dirty="0"/>
                  <a:t> /(1- betat</a:t>
                </a:r>
                <a:r>
                  <a:rPr lang="en-US" baseline="-25000" dirty="0"/>
                  <a:t>1</a:t>
                </a:r>
                <a:r>
                  <a:rPr lang="en-US" dirty="0"/>
                  <a:t>)</a:t>
                </a:r>
              </a:p>
              <a:p>
                <a:pPr marL="457200" lvl="1" indent="0">
                  <a:buNone/>
                </a:pPr>
                <a:r>
                  <a:rPr lang="en-US" dirty="0" err="1"/>
                  <a:t>Scorr</a:t>
                </a:r>
                <a:r>
                  <a:rPr lang="en-US" baseline="-25000" dirty="0" err="1"/>
                  <a:t>dw</a:t>
                </a:r>
                <a:r>
                  <a:rPr lang="en-US" dirty="0"/>
                  <a:t> = </a:t>
                </a:r>
                <a:r>
                  <a:rPr lang="en-US" dirty="0" err="1"/>
                  <a:t>S</a:t>
                </a:r>
                <a:r>
                  <a:rPr lang="en-US" baseline="-25000" dirty="0" err="1"/>
                  <a:t>dw</a:t>
                </a:r>
                <a:r>
                  <a:rPr lang="en-US" dirty="0"/>
                  <a:t> /(1- betat</a:t>
                </a:r>
                <a:r>
                  <a:rPr lang="en-US" baseline="-25000" dirty="0"/>
                  <a:t>2</a:t>
                </a:r>
                <a:r>
                  <a:rPr lang="en-US" dirty="0"/>
                  <a:t>), </a:t>
                </a:r>
                <a:r>
                  <a:rPr lang="en-US" dirty="0" err="1"/>
                  <a:t>Scorr</a:t>
                </a:r>
                <a:r>
                  <a:rPr lang="en-US" baseline="-25000" dirty="0" err="1"/>
                  <a:t>db</a:t>
                </a:r>
                <a:r>
                  <a:rPr lang="en-US" dirty="0"/>
                  <a:t> = </a:t>
                </a:r>
                <a:r>
                  <a:rPr lang="en-US" dirty="0" err="1"/>
                  <a:t>S</a:t>
                </a:r>
                <a:r>
                  <a:rPr lang="en-US" baseline="-25000" dirty="0" err="1"/>
                  <a:t>db</a:t>
                </a:r>
                <a:r>
                  <a:rPr lang="en-US" dirty="0"/>
                  <a:t> /(1- betat</a:t>
                </a:r>
                <a:r>
                  <a:rPr lang="en-US" baseline="-25000" dirty="0"/>
                  <a:t>2</a:t>
                </a:r>
                <a:r>
                  <a:rPr lang="en-US" dirty="0"/>
                  <a:t>)</a:t>
                </a:r>
              </a:p>
              <a:p>
                <a:pPr marL="457200" lvl="1" indent="0">
                  <a:buNone/>
                </a:pPr>
                <a:r>
                  <a:rPr lang="en-US" dirty="0"/>
                  <a:t>w=w-alpha. </a:t>
                </a:r>
                <a14:m>
                  <m:oMath xmlns:m="http://schemas.openxmlformats.org/officeDocument/2006/math">
                    <m:f>
                      <m:fPr>
                        <m:ctrlPr>
                          <a:rPr lang="en-US" i="1" smtClean="0">
                            <a:latin typeface="Cambria Math" panose="02040503050406030204" pitchFamily="18" charset="0"/>
                          </a:rPr>
                        </m:ctrlPr>
                      </m:fPr>
                      <m:num>
                        <m:r>
                          <m:rPr>
                            <m:nor/>
                          </m:rPr>
                          <a:rPr lang="en-US" dirty="0" smtClean="0"/>
                          <m:t>Vcorr</m:t>
                        </m:r>
                        <m:r>
                          <m:rPr>
                            <m:nor/>
                          </m:rPr>
                          <a:rPr lang="en-US" baseline="-25000" dirty="0" smtClean="0"/>
                          <m:t>dw</m:t>
                        </m:r>
                      </m:num>
                      <m:den>
                        <m:r>
                          <a:rPr lang="en-US" b="0" i="1" smtClean="0">
                            <a:latin typeface="Cambria Math" panose="02040503050406030204" pitchFamily="18" charset="0"/>
                          </a:rPr>
                          <m:t>𝑠𝑞𝑟𝑡</m:t>
                        </m:r>
                        <m:r>
                          <a:rPr lang="en-US" b="0" i="1" smtClean="0">
                            <a:latin typeface="Cambria Math" panose="02040503050406030204" pitchFamily="18" charset="0"/>
                          </a:rPr>
                          <m:t>(</m:t>
                        </m:r>
                        <m:r>
                          <m:rPr>
                            <m:nor/>
                          </m:rPr>
                          <a:rPr lang="en-US" dirty="0" smtClean="0"/>
                          <m:t>Scorr</m:t>
                        </m:r>
                        <m:r>
                          <m:rPr>
                            <m:nor/>
                          </m:rPr>
                          <a:rPr lang="en-US" baseline="-25000" dirty="0" smtClean="0"/>
                          <m:t>dw</m:t>
                        </m:r>
                        <m:r>
                          <m:rPr>
                            <m:nor/>
                          </m:rPr>
                          <a:rPr lang="en-US" b="0" i="0" baseline="-25000" dirty="0" smtClean="0"/>
                          <m:t>)+</m:t>
                        </m:r>
                        <m:r>
                          <m:rPr>
                            <m:nor/>
                          </m:rPr>
                          <a:rPr lang="en-US" b="0" i="0" baseline="-25000" dirty="0" smtClean="0"/>
                          <m:t>epsilon</m:t>
                        </m:r>
                      </m:den>
                    </m:f>
                  </m:oMath>
                </a14:m>
                <a:r>
                  <a:rPr lang="en-US" dirty="0"/>
                  <a:t> , b=b-alpha. </a:t>
                </a:r>
                <a14:m>
                  <m:oMath xmlns:m="http://schemas.openxmlformats.org/officeDocument/2006/math">
                    <m:f>
                      <m:fPr>
                        <m:ctrlPr>
                          <a:rPr lang="en-US" i="1" smtClean="0">
                            <a:latin typeface="Cambria Math" panose="02040503050406030204" pitchFamily="18" charset="0"/>
                          </a:rPr>
                        </m:ctrlPr>
                      </m:fPr>
                      <m:num>
                        <m:r>
                          <m:rPr>
                            <m:nor/>
                          </m:rPr>
                          <a:rPr lang="en-US" dirty="0" smtClean="0"/>
                          <m:t>Vcorr</m:t>
                        </m:r>
                        <m:r>
                          <m:rPr>
                            <m:nor/>
                          </m:rPr>
                          <a:rPr lang="en-US" baseline="-25000" dirty="0" smtClean="0"/>
                          <m:t>db</m:t>
                        </m:r>
                      </m:num>
                      <m:den>
                        <m:r>
                          <a:rPr lang="en-US" b="0" i="1" smtClean="0">
                            <a:latin typeface="Cambria Math" panose="02040503050406030204" pitchFamily="18" charset="0"/>
                          </a:rPr>
                          <m:t>𝑠𝑞𝑟𝑡</m:t>
                        </m:r>
                        <m:r>
                          <a:rPr lang="en-US" b="0" i="1" smtClean="0">
                            <a:latin typeface="Cambria Math" panose="02040503050406030204" pitchFamily="18" charset="0"/>
                          </a:rPr>
                          <m:t>(</m:t>
                        </m:r>
                        <m:r>
                          <m:rPr>
                            <m:nor/>
                          </m:rPr>
                          <a:rPr lang="en-US" dirty="0" smtClean="0"/>
                          <m:t>Scorr</m:t>
                        </m:r>
                        <m:r>
                          <m:rPr>
                            <m:nor/>
                          </m:rPr>
                          <a:rPr lang="en-US" baseline="-25000" dirty="0" smtClean="0"/>
                          <m:t>db</m:t>
                        </m:r>
                        <m:r>
                          <m:rPr>
                            <m:nor/>
                          </m:rPr>
                          <a:rPr lang="en-US" b="0" i="0" baseline="-25000" dirty="0" smtClean="0"/>
                          <m:t>)+</m:t>
                        </m:r>
                        <m:r>
                          <m:rPr>
                            <m:nor/>
                          </m:rPr>
                          <a:rPr lang="en-US" b="0" i="0" baseline="-25000" dirty="0" smtClean="0"/>
                          <m:t>epsilon</m:t>
                        </m:r>
                      </m:den>
                    </m:f>
                  </m:oMath>
                </a14:m>
                <a:endParaRPr lang="en-US" dirty="0"/>
              </a:p>
              <a:p>
                <a:r>
                  <a:rPr lang="en-US" dirty="0"/>
                  <a:t>Alpha: needs to be tune</a:t>
                </a:r>
              </a:p>
              <a:p>
                <a:r>
                  <a:rPr lang="en-US" dirty="0"/>
                  <a:t>Beta1: 0.9		(</a:t>
                </a:r>
                <a:r>
                  <a:rPr lang="en-US" dirty="0" err="1"/>
                  <a:t>dw</a:t>
                </a:r>
                <a:r>
                  <a:rPr lang="en-US" dirty="0"/>
                  <a:t>)</a:t>
                </a:r>
              </a:p>
              <a:p>
                <a:r>
                  <a:rPr lang="en-US" dirty="0"/>
                  <a:t>Beta2: 0.999		(dw</a:t>
                </a:r>
                <a:r>
                  <a:rPr lang="en-US" baseline="30000" dirty="0"/>
                  <a:t>2</a:t>
                </a:r>
                <a:r>
                  <a:rPr lang="en-US" dirty="0"/>
                  <a:t>)</a:t>
                </a:r>
              </a:p>
              <a:p>
                <a:r>
                  <a:rPr lang="en-US" dirty="0"/>
                  <a:t>Epsilon: 10</a:t>
                </a:r>
                <a:r>
                  <a:rPr lang="en-US" baseline="30000" dirty="0"/>
                  <a:t>-8</a:t>
                </a:r>
              </a:p>
              <a:p>
                <a:r>
                  <a:rPr lang="en-US" dirty="0"/>
                  <a:t>Adam: Adaptive moment estimation</a:t>
                </a:r>
              </a:p>
              <a:p>
                <a:endParaRPr lang="en-US" dirty="0"/>
              </a:p>
              <a:p>
                <a:pPr lvl="1"/>
                <a:endParaRPr lang="en-US" baseline="30000" dirty="0"/>
              </a:p>
              <a:p>
                <a:pPr lvl="1"/>
                <a:endParaRPr lang="en-US" baseline="30000" dirty="0"/>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59C4F597-48F6-DB4B-80F2-6BE2E9513DD8}"/>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362" t="-2632"/>
                </a:stretch>
              </a:blipFill>
            </p:spPr>
            <p:txBody>
              <a:bodyPr/>
              <a:lstStyle/>
              <a:p>
                <a:r>
                  <a:rPr lang="en-US">
                    <a:noFill/>
                  </a:rPr>
                  <a:t> </a:t>
                </a:r>
              </a:p>
            </p:txBody>
          </p:sp>
        </mc:Fallback>
      </mc:AlternateContent>
    </p:spTree>
    <p:extLst>
      <p:ext uri="{BB962C8B-B14F-4D97-AF65-F5344CB8AC3E}">
        <p14:creationId xmlns:p14="http://schemas.microsoft.com/office/powerpoint/2010/main" val="3678363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AC57-DFCB-E945-8E78-686F88A4D0A2}"/>
              </a:ext>
            </a:extLst>
          </p:cNvPr>
          <p:cNvSpPr>
            <a:spLocks noGrp="1"/>
          </p:cNvSpPr>
          <p:nvPr>
            <p:ph type="title"/>
          </p:nvPr>
        </p:nvSpPr>
        <p:spPr/>
        <p:txBody>
          <a:bodyPr/>
          <a:lstStyle/>
          <a:p>
            <a:r>
              <a:rPr lang="en-US" dirty="0"/>
              <a:t>Learning Rate Decay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EF942A-8B44-BA45-87B4-105281748793}"/>
                  </a:ext>
                </a:extLst>
              </p:cNvPr>
              <p:cNvSpPr>
                <a:spLocks noGrp="1"/>
              </p:cNvSpPr>
              <p:nvPr>
                <p:ph idx="1"/>
              </p:nvPr>
            </p:nvSpPr>
            <p:spPr/>
            <p:txBody>
              <a:bodyPr/>
              <a:lstStyle/>
              <a:p>
                <a:r>
                  <a:rPr lang="en-US" dirty="0"/>
                  <a:t>Slowly reduce learning rate over time</a:t>
                </a:r>
              </a:p>
              <a:p>
                <a:r>
                  <a:rPr lang="en-US" dirty="0"/>
                  <a:t>1 epoch: 1 pass through the data</a:t>
                </a:r>
              </a:p>
              <a:p>
                <a:r>
                  <a:rPr lang="en-US" dirty="0"/>
                  <a:t>alpha=</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𝑑𝑒𝑐𝑎𝑦</m:t>
                        </m:r>
                        <m:r>
                          <a:rPr lang="en-US" b="0" i="1" smtClean="0">
                            <a:latin typeface="Cambria Math" panose="02040503050406030204" pitchFamily="18" charset="0"/>
                          </a:rPr>
                          <m:t>_</m:t>
                        </m:r>
                        <m:r>
                          <a:rPr lang="en-US" b="0" i="1" smtClean="0">
                            <a:latin typeface="Cambria Math" panose="02040503050406030204" pitchFamily="18" charset="0"/>
                          </a:rPr>
                          <m:t>𝑟𝑎𝑡𝑒</m:t>
                        </m:r>
                        <m:r>
                          <a:rPr lang="en-US" b="0" i="1" smtClean="0">
                            <a:latin typeface="Cambria Math" panose="02040503050406030204" pitchFamily="18" charset="0"/>
                          </a:rPr>
                          <m:t>∗</m:t>
                        </m:r>
                        <m:r>
                          <a:rPr lang="en-US" b="0" i="1" smtClean="0">
                            <a:latin typeface="Cambria Math" panose="02040503050406030204" pitchFamily="18" charset="0"/>
                          </a:rPr>
                          <m:t>𝑒𝑝𝑜𝑐h</m:t>
                        </m:r>
                        <m:r>
                          <a:rPr lang="en-US" b="0" i="1" smtClean="0">
                            <a:latin typeface="Cambria Math" panose="02040503050406030204" pitchFamily="18" charset="0"/>
                          </a:rPr>
                          <m:t>_</m:t>
                        </m:r>
                        <m:r>
                          <a:rPr lang="en-US" b="0" i="1" smtClean="0">
                            <a:latin typeface="Cambria Math" panose="02040503050406030204" pitchFamily="18" charset="0"/>
                          </a:rPr>
                          <m:t>𝑛𝑢𝑚</m:t>
                        </m:r>
                      </m:den>
                    </m:f>
                  </m:oMath>
                </a14:m>
                <a:r>
                  <a:rPr lang="en-US" dirty="0"/>
                  <a:t>*alpha</a:t>
                </a:r>
                <a:r>
                  <a:rPr lang="en-US" baseline="-25000" dirty="0"/>
                  <a:t>0</a:t>
                </a:r>
              </a:p>
              <a:p>
                <a:r>
                  <a:rPr lang="en-US" dirty="0"/>
                  <a:t>alpha=0.95</a:t>
                </a:r>
                <a:r>
                  <a:rPr lang="en-US" baseline="30000" dirty="0"/>
                  <a:t>epoch_num</a:t>
                </a:r>
                <a:r>
                  <a:rPr lang="en-US" dirty="0"/>
                  <a:t> . alpha</a:t>
                </a:r>
                <a:r>
                  <a:rPr lang="en-US" baseline="-25000" dirty="0"/>
                  <a:t>0</a:t>
                </a:r>
                <a:endParaRPr lang="en-US" dirty="0"/>
              </a:p>
              <a:p>
                <a:r>
                  <a:rPr lang="en-US" dirty="0"/>
                  <a:t>alpha=</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𝑒𝑝𝑜𝑐h</m:t>
                        </m:r>
                        <m:r>
                          <a:rPr lang="en-US" b="0" i="1" smtClean="0">
                            <a:latin typeface="Cambria Math" panose="02040503050406030204" pitchFamily="18" charset="0"/>
                            <a:ea typeface="Cambria Math" panose="02040503050406030204" pitchFamily="18" charset="0"/>
                          </a:rPr>
                          <m:t>_</m:t>
                        </m:r>
                        <m:r>
                          <a:rPr lang="en-US" b="0" i="1" smtClean="0">
                            <a:latin typeface="Cambria Math" panose="02040503050406030204" pitchFamily="18" charset="0"/>
                            <a:ea typeface="Cambria Math" panose="02040503050406030204" pitchFamily="18" charset="0"/>
                          </a:rPr>
                          <m:t>𝑛𝑢𝑚</m:t>
                        </m:r>
                      </m:den>
                    </m:f>
                    <m:r>
                      <a:rPr lang="en-US" b="0" i="0" smtClean="0">
                        <a:latin typeface="Cambria Math" panose="02040503050406030204" pitchFamily="18" charset="0"/>
                      </a:rPr>
                      <m:t>. </m:t>
                    </m:r>
                    <m:r>
                      <m:rPr>
                        <m:sty m:val="p"/>
                      </m:rPr>
                      <a:rPr lang="en-US" b="0" i="0" smtClean="0">
                        <a:latin typeface="Cambria Math" panose="02040503050406030204" pitchFamily="18" charset="0"/>
                      </a:rPr>
                      <m:t>a</m:t>
                    </m:r>
                  </m:oMath>
                </a14:m>
                <a:r>
                  <a:rPr lang="en-US" dirty="0"/>
                  <a:t>lpha</a:t>
                </a:r>
                <a:r>
                  <a:rPr lang="en-US" baseline="-25000" dirty="0"/>
                  <a:t>0 </a:t>
                </a:r>
                <a:r>
                  <a:rPr lang="en-US" dirty="0"/>
                  <a:t> or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𝑘</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0" smtClean="0">
                        <a:latin typeface="Cambria Math" panose="02040503050406030204" pitchFamily="18" charset="0"/>
                      </a:rPr>
                      <m:t>. </m:t>
                    </m:r>
                    <m:r>
                      <m:rPr>
                        <m:sty m:val="p"/>
                      </m:rPr>
                      <a:rPr lang="en-US" b="0" i="0" smtClean="0">
                        <a:latin typeface="Cambria Math" panose="02040503050406030204" pitchFamily="18" charset="0"/>
                      </a:rPr>
                      <m:t>a</m:t>
                    </m:r>
                  </m:oMath>
                </a14:m>
                <a:r>
                  <a:rPr lang="en-US" dirty="0"/>
                  <a:t>lpha</a:t>
                </a:r>
                <a:r>
                  <a:rPr lang="en-US" baseline="-25000" dirty="0"/>
                  <a:t>0</a:t>
                </a:r>
              </a:p>
              <a:p>
                <a:endParaRPr lang="en-US" dirty="0"/>
              </a:p>
            </p:txBody>
          </p:sp>
        </mc:Choice>
        <mc:Fallback xmlns="">
          <p:sp>
            <p:nvSpPr>
              <p:cNvPr id="3" name="Content Placeholder 2">
                <a:extLst>
                  <a:ext uri="{FF2B5EF4-FFF2-40B4-BE49-F238E27FC236}">
                    <a16:creationId xmlns:a16="http://schemas.microsoft.com/office/drawing/2014/main" id="{E6EF942A-8B44-BA45-87B4-105281748793}"/>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7F529C4D-10DA-9E45-BC76-5CB59F3DD1D2}"/>
              </a:ext>
            </a:extLst>
          </p:cNvPr>
          <p:cNvGraphicFramePr>
            <a:graphicFrameLocks noGrp="1"/>
          </p:cNvGraphicFramePr>
          <p:nvPr>
            <p:extLst>
              <p:ext uri="{D42A27DB-BD31-4B8C-83A1-F6EECF244321}">
                <p14:modId xmlns:p14="http://schemas.microsoft.com/office/powerpoint/2010/main" val="1584926640"/>
              </p:ext>
            </p:extLst>
          </p:nvPr>
        </p:nvGraphicFramePr>
        <p:xfrm>
          <a:off x="7777739" y="681037"/>
          <a:ext cx="3105484" cy="1854200"/>
        </p:xfrm>
        <a:graphic>
          <a:graphicData uri="http://schemas.openxmlformats.org/drawingml/2006/table">
            <a:tbl>
              <a:tblPr firstRow="1" bandRow="1">
                <a:tableStyleId>{5940675A-B579-460E-94D1-54222C63F5DA}</a:tableStyleId>
              </a:tblPr>
              <a:tblGrid>
                <a:gridCol w="1565442">
                  <a:extLst>
                    <a:ext uri="{9D8B030D-6E8A-4147-A177-3AD203B41FA5}">
                      <a16:colId xmlns:a16="http://schemas.microsoft.com/office/drawing/2014/main" val="2570975599"/>
                    </a:ext>
                  </a:extLst>
                </a:gridCol>
                <a:gridCol w="1540042">
                  <a:extLst>
                    <a:ext uri="{9D8B030D-6E8A-4147-A177-3AD203B41FA5}">
                      <a16:colId xmlns:a16="http://schemas.microsoft.com/office/drawing/2014/main" val="3655887688"/>
                    </a:ext>
                  </a:extLst>
                </a:gridCol>
              </a:tblGrid>
              <a:tr h="370840">
                <a:tc>
                  <a:txBody>
                    <a:bodyPr/>
                    <a:lstStyle/>
                    <a:p>
                      <a:r>
                        <a:rPr lang="en-US" b="1" dirty="0"/>
                        <a:t>E</a:t>
                      </a:r>
                      <a:r>
                        <a:rPr lang="en-US" b="1" baseline="-25000" dirty="0"/>
                        <a:t>poch</a:t>
                      </a:r>
                      <a:endParaRPr lang="en-US" b="1" dirty="0"/>
                    </a:p>
                  </a:txBody>
                  <a:tcPr/>
                </a:tc>
                <a:tc>
                  <a:txBody>
                    <a:bodyPr/>
                    <a:lstStyle/>
                    <a:p>
                      <a:r>
                        <a:rPr lang="en-US" b="1" dirty="0"/>
                        <a:t>alpha</a:t>
                      </a:r>
                    </a:p>
                  </a:txBody>
                  <a:tcPr/>
                </a:tc>
                <a:extLst>
                  <a:ext uri="{0D108BD9-81ED-4DB2-BD59-A6C34878D82A}">
                    <a16:rowId xmlns:a16="http://schemas.microsoft.com/office/drawing/2014/main" val="517970713"/>
                  </a:ext>
                </a:extLst>
              </a:tr>
              <a:tr h="370840">
                <a:tc>
                  <a:txBody>
                    <a:bodyPr/>
                    <a:lstStyle/>
                    <a:p>
                      <a:r>
                        <a:rPr lang="en-US" dirty="0"/>
                        <a:t>1</a:t>
                      </a:r>
                    </a:p>
                  </a:txBody>
                  <a:tcPr/>
                </a:tc>
                <a:tc>
                  <a:txBody>
                    <a:bodyPr/>
                    <a:lstStyle/>
                    <a:p>
                      <a:r>
                        <a:rPr lang="en-US" dirty="0"/>
                        <a:t>0.1</a:t>
                      </a:r>
                    </a:p>
                  </a:txBody>
                  <a:tcPr/>
                </a:tc>
                <a:extLst>
                  <a:ext uri="{0D108BD9-81ED-4DB2-BD59-A6C34878D82A}">
                    <a16:rowId xmlns:a16="http://schemas.microsoft.com/office/drawing/2014/main" val="3924502219"/>
                  </a:ext>
                </a:extLst>
              </a:tr>
              <a:tr h="370840">
                <a:tc>
                  <a:txBody>
                    <a:bodyPr/>
                    <a:lstStyle/>
                    <a:p>
                      <a:r>
                        <a:rPr lang="en-US" dirty="0"/>
                        <a:t>2</a:t>
                      </a:r>
                    </a:p>
                  </a:txBody>
                  <a:tcPr/>
                </a:tc>
                <a:tc>
                  <a:txBody>
                    <a:bodyPr/>
                    <a:lstStyle/>
                    <a:p>
                      <a:r>
                        <a:rPr lang="en-US" dirty="0"/>
                        <a:t>0.67</a:t>
                      </a:r>
                    </a:p>
                  </a:txBody>
                  <a:tcPr/>
                </a:tc>
                <a:extLst>
                  <a:ext uri="{0D108BD9-81ED-4DB2-BD59-A6C34878D82A}">
                    <a16:rowId xmlns:a16="http://schemas.microsoft.com/office/drawing/2014/main" val="421432235"/>
                  </a:ext>
                </a:extLst>
              </a:tr>
              <a:tr h="370840">
                <a:tc>
                  <a:txBody>
                    <a:bodyPr/>
                    <a:lstStyle/>
                    <a:p>
                      <a:r>
                        <a:rPr lang="en-US" dirty="0"/>
                        <a:t>3</a:t>
                      </a:r>
                    </a:p>
                  </a:txBody>
                  <a:tcPr/>
                </a:tc>
                <a:tc>
                  <a:txBody>
                    <a:bodyPr/>
                    <a:lstStyle/>
                    <a:p>
                      <a:r>
                        <a:rPr lang="en-US" dirty="0"/>
                        <a:t>0.5</a:t>
                      </a:r>
                    </a:p>
                  </a:txBody>
                  <a:tcPr/>
                </a:tc>
                <a:extLst>
                  <a:ext uri="{0D108BD9-81ED-4DB2-BD59-A6C34878D82A}">
                    <a16:rowId xmlns:a16="http://schemas.microsoft.com/office/drawing/2014/main" val="1895543310"/>
                  </a:ext>
                </a:extLst>
              </a:tr>
              <a:tr h="370840">
                <a:tc>
                  <a:txBody>
                    <a:bodyPr/>
                    <a:lstStyle/>
                    <a:p>
                      <a:r>
                        <a:rPr lang="en-US" dirty="0"/>
                        <a:t>4</a:t>
                      </a:r>
                    </a:p>
                  </a:txBody>
                  <a:tcPr/>
                </a:tc>
                <a:tc>
                  <a:txBody>
                    <a:bodyPr/>
                    <a:lstStyle/>
                    <a:p>
                      <a:r>
                        <a:rPr lang="en-US" dirty="0"/>
                        <a:t>0.4</a:t>
                      </a:r>
                    </a:p>
                  </a:txBody>
                  <a:tcPr/>
                </a:tc>
                <a:extLst>
                  <a:ext uri="{0D108BD9-81ED-4DB2-BD59-A6C34878D82A}">
                    <a16:rowId xmlns:a16="http://schemas.microsoft.com/office/drawing/2014/main" val="4001992883"/>
                  </a:ext>
                </a:extLst>
              </a:tr>
            </a:tbl>
          </a:graphicData>
        </a:graphic>
      </p:graphicFrame>
      <p:pic>
        <p:nvPicPr>
          <p:cNvPr id="5" name="Picture 4">
            <a:extLst>
              <a:ext uri="{FF2B5EF4-FFF2-40B4-BE49-F238E27FC236}">
                <a16:creationId xmlns:a16="http://schemas.microsoft.com/office/drawing/2014/main" id="{59C3A727-FACE-E340-96C2-D34C43F58CAA}"/>
              </a:ext>
            </a:extLst>
          </p:cNvPr>
          <p:cNvPicPr>
            <a:picLocks noChangeAspect="1"/>
          </p:cNvPicPr>
          <p:nvPr/>
        </p:nvPicPr>
        <p:blipFill>
          <a:blip r:embed="rId3"/>
          <a:stretch>
            <a:fillRect/>
          </a:stretch>
        </p:blipFill>
        <p:spPr>
          <a:xfrm>
            <a:off x="7777739" y="2851149"/>
            <a:ext cx="2399074" cy="1854200"/>
          </a:xfrm>
          <a:prstGeom prst="rect">
            <a:avLst/>
          </a:prstGeom>
        </p:spPr>
      </p:pic>
      <p:pic>
        <p:nvPicPr>
          <p:cNvPr id="6" name="Picture 5">
            <a:extLst>
              <a:ext uri="{FF2B5EF4-FFF2-40B4-BE49-F238E27FC236}">
                <a16:creationId xmlns:a16="http://schemas.microsoft.com/office/drawing/2014/main" id="{6155F7BF-AC51-FD40-B369-B989E0F80049}"/>
              </a:ext>
            </a:extLst>
          </p:cNvPr>
          <p:cNvPicPr>
            <a:picLocks noChangeAspect="1"/>
          </p:cNvPicPr>
          <p:nvPr/>
        </p:nvPicPr>
        <p:blipFill>
          <a:blip r:embed="rId4"/>
          <a:stretch>
            <a:fillRect/>
          </a:stretch>
        </p:blipFill>
        <p:spPr>
          <a:xfrm>
            <a:off x="7777739" y="4408489"/>
            <a:ext cx="3142296" cy="1854201"/>
          </a:xfrm>
          <a:prstGeom prst="rect">
            <a:avLst/>
          </a:prstGeom>
        </p:spPr>
      </p:pic>
    </p:spTree>
    <p:extLst>
      <p:ext uri="{BB962C8B-B14F-4D97-AF65-F5344CB8AC3E}">
        <p14:creationId xmlns:p14="http://schemas.microsoft.com/office/powerpoint/2010/main" val="1392796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A45C-948F-1E47-9F6F-69898E1F94C8}"/>
              </a:ext>
            </a:extLst>
          </p:cNvPr>
          <p:cNvSpPr>
            <a:spLocks noGrp="1"/>
          </p:cNvSpPr>
          <p:nvPr>
            <p:ph type="title"/>
          </p:nvPr>
        </p:nvSpPr>
        <p:spPr/>
        <p:txBody>
          <a:bodyPr/>
          <a:lstStyle/>
          <a:p>
            <a:r>
              <a:rPr lang="en-US" dirty="0"/>
              <a:t>Problem of Local Optima</a:t>
            </a:r>
          </a:p>
        </p:txBody>
      </p:sp>
      <p:sp>
        <p:nvSpPr>
          <p:cNvPr id="3" name="Content Placeholder 2">
            <a:extLst>
              <a:ext uri="{FF2B5EF4-FFF2-40B4-BE49-F238E27FC236}">
                <a16:creationId xmlns:a16="http://schemas.microsoft.com/office/drawing/2014/main" id="{E3D6E25B-138F-A442-8EDA-26B5BD012FD2}"/>
              </a:ext>
            </a:extLst>
          </p:cNvPr>
          <p:cNvSpPr>
            <a:spLocks noGrp="1"/>
          </p:cNvSpPr>
          <p:nvPr>
            <p:ph idx="1"/>
          </p:nvPr>
        </p:nvSpPr>
        <p:spPr/>
        <p:txBody>
          <a:bodyPr/>
          <a:lstStyle/>
          <a:p>
            <a:r>
              <a:rPr lang="en-US" dirty="0"/>
              <a:t>Saddle point: where derivative is zero</a:t>
            </a:r>
          </a:p>
          <a:p>
            <a:r>
              <a:rPr lang="en-US" dirty="0"/>
              <a:t>Problem of Plateaus:</a:t>
            </a:r>
          </a:p>
          <a:p>
            <a:pPr lvl="1"/>
            <a:r>
              <a:rPr lang="en-US" dirty="0"/>
              <a:t>Unlikely to get stuck in a bad local optima</a:t>
            </a:r>
          </a:p>
          <a:p>
            <a:pPr lvl="1"/>
            <a:r>
              <a:rPr lang="en-US" dirty="0"/>
              <a:t>Plateaus can make learning slow </a:t>
            </a:r>
          </a:p>
        </p:txBody>
      </p:sp>
      <p:pic>
        <p:nvPicPr>
          <p:cNvPr id="4" name="Picture 3">
            <a:extLst>
              <a:ext uri="{FF2B5EF4-FFF2-40B4-BE49-F238E27FC236}">
                <a16:creationId xmlns:a16="http://schemas.microsoft.com/office/drawing/2014/main" id="{941122BB-6703-4E44-8613-DCED710C416D}"/>
              </a:ext>
            </a:extLst>
          </p:cNvPr>
          <p:cNvPicPr>
            <a:picLocks noChangeAspect="1"/>
          </p:cNvPicPr>
          <p:nvPr/>
        </p:nvPicPr>
        <p:blipFill>
          <a:blip r:embed="rId2"/>
          <a:stretch>
            <a:fillRect/>
          </a:stretch>
        </p:blipFill>
        <p:spPr>
          <a:xfrm>
            <a:off x="7009746" y="1271587"/>
            <a:ext cx="4344054" cy="3613150"/>
          </a:xfrm>
          <a:prstGeom prst="rect">
            <a:avLst/>
          </a:prstGeom>
        </p:spPr>
      </p:pic>
    </p:spTree>
    <p:extLst>
      <p:ext uri="{BB962C8B-B14F-4D97-AF65-F5344CB8AC3E}">
        <p14:creationId xmlns:p14="http://schemas.microsoft.com/office/powerpoint/2010/main" val="1120517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5C6B-C2D2-5948-AA85-CD6C2CD7740A}"/>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C646AAFF-E466-ED4F-8D0C-2D60244078C9}"/>
              </a:ext>
            </a:extLst>
          </p:cNvPr>
          <p:cNvSpPr>
            <a:spLocks noGrp="1"/>
          </p:cNvSpPr>
          <p:nvPr>
            <p:ph idx="1"/>
          </p:nvPr>
        </p:nvSpPr>
        <p:spPr/>
        <p:txBody>
          <a:bodyPr>
            <a:normAutofit fontScale="55000" lnSpcReduction="20000"/>
          </a:bodyPr>
          <a:lstStyle/>
          <a:p>
            <a:r>
              <a:rPr lang="en-US" dirty="0"/>
              <a:t>Setting Up optimization Problems</a:t>
            </a:r>
          </a:p>
          <a:p>
            <a:pPr lvl="1"/>
            <a:r>
              <a:rPr lang="en-US" dirty="0"/>
              <a:t>Vanishing/Exploring Gradients</a:t>
            </a:r>
          </a:p>
          <a:p>
            <a:pPr lvl="1"/>
            <a:r>
              <a:rPr lang="en-US" dirty="0"/>
              <a:t>Weight Initialization for Deep Networks</a:t>
            </a:r>
          </a:p>
          <a:p>
            <a:pPr lvl="1"/>
            <a:r>
              <a:rPr lang="en-US" dirty="0"/>
              <a:t>Gradient Checking</a:t>
            </a:r>
          </a:p>
          <a:p>
            <a:pPr lvl="1"/>
            <a:r>
              <a:rPr lang="en-US" dirty="0"/>
              <a:t>Weight Initialization and L2 Regularization</a:t>
            </a:r>
          </a:p>
          <a:p>
            <a:pPr lvl="1"/>
            <a:r>
              <a:rPr lang="en-US" dirty="0"/>
              <a:t>Dropout</a:t>
            </a:r>
          </a:p>
          <a:p>
            <a:r>
              <a:rPr lang="en-US" dirty="0"/>
              <a:t>Optimization algorithms </a:t>
            </a:r>
          </a:p>
          <a:p>
            <a:pPr lvl="1"/>
            <a:r>
              <a:rPr lang="en-US" dirty="0"/>
              <a:t>Adam ,</a:t>
            </a:r>
            <a:r>
              <a:rPr lang="en-US" dirty="0" err="1"/>
              <a:t>RMSProp</a:t>
            </a:r>
            <a:r>
              <a:rPr lang="en-US" dirty="0"/>
              <a:t>, Gradient Descent with Momentum</a:t>
            </a:r>
          </a:p>
          <a:p>
            <a:pPr lvl="1"/>
            <a:r>
              <a:rPr lang="en-US" dirty="0"/>
              <a:t>Batch Normalization</a:t>
            </a:r>
          </a:p>
          <a:p>
            <a:r>
              <a:rPr lang="en-US" dirty="0"/>
              <a:t>Multi-class classifications </a:t>
            </a:r>
          </a:p>
          <a:p>
            <a:pPr lvl="1"/>
            <a:r>
              <a:rPr lang="en-US" dirty="0" err="1"/>
              <a:t>Softmax</a:t>
            </a:r>
            <a:r>
              <a:rPr lang="en-US" dirty="0"/>
              <a:t> Regression</a:t>
            </a:r>
          </a:p>
          <a:p>
            <a:pPr lvl="1"/>
            <a:r>
              <a:rPr lang="en-US" dirty="0" err="1"/>
              <a:t>Softmax</a:t>
            </a:r>
            <a:r>
              <a:rPr lang="en-US" dirty="0"/>
              <a:t> Classifier</a:t>
            </a:r>
          </a:p>
          <a:p>
            <a:r>
              <a:rPr lang="en-US" dirty="0"/>
              <a:t>Convolution Neural Networks</a:t>
            </a:r>
          </a:p>
          <a:p>
            <a:pPr lvl="1"/>
            <a:r>
              <a:rPr lang="en-US" dirty="0"/>
              <a:t>Padding</a:t>
            </a:r>
          </a:p>
          <a:p>
            <a:pPr lvl="1"/>
            <a:r>
              <a:rPr lang="en-US" dirty="0"/>
              <a:t>Pooling</a:t>
            </a:r>
          </a:p>
          <a:p>
            <a:pPr lvl="1"/>
            <a:r>
              <a:rPr lang="en-US" dirty="0">
                <a:solidFill>
                  <a:srgbClr val="FF0000"/>
                </a:solidFill>
              </a:rPr>
              <a:t>CNN architectures (</a:t>
            </a:r>
            <a:r>
              <a:rPr lang="en-US" dirty="0" err="1">
                <a:solidFill>
                  <a:srgbClr val="FF0000"/>
                </a:solidFill>
              </a:rPr>
              <a:t>LeNet</a:t>
            </a:r>
            <a:r>
              <a:rPr lang="en-US" dirty="0">
                <a:solidFill>
                  <a:srgbClr val="FF0000"/>
                </a:solidFill>
              </a:rPr>
              <a:t>, </a:t>
            </a:r>
            <a:r>
              <a:rPr lang="en-US" dirty="0" err="1">
                <a:solidFill>
                  <a:srgbClr val="FF0000"/>
                </a:solidFill>
              </a:rPr>
              <a:t>AlexNet</a:t>
            </a:r>
            <a:r>
              <a:rPr lang="en-US" dirty="0">
                <a:solidFill>
                  <a:srgbClr val="FF0000"/>
                </a:solidFill>
              </a:rPr>
              <a:t>, VGG)- To </a:t>
            </a:r>
            <a:r>
              <a:rPr lang="en-US">
                <a:solidFill>
                  <a:srgbClr val="FF0000"/>
                </a:solidFill>
              </a:rPr>
              <a:t>be completed </a:t>
            </a:r>
            <a:r>
              <a:rPr lang="en-US" dirty="0">
                <a:solidFill>
                  <a:srgbClr val="FF0000"/>
                </a:solidFill>
              </a:rPr>
              <a:t>next week</a:t>
            </a:r>
          </a:p>
          <a:p>
            <a:r>
              <a:rPr lang="en-US" dirty="0"/>
              <a:t>Next Week</a:t>
            </a:r>
          </a:p>
          <a:p>
            <a:r>
              <a:rPr lang="en-US" dirty="0"/>
              <a:t>References</a:t>
            </a:r>
          </a:p>
          <a:p>
            <a:endParaRPr lang="en-US" dirty="0"/>
          </a:p>
        </p:txBody>
      </p:sp>
    </p:spTree>
    <p:extLst>
      <p:ext uri="{BB962C8B-B14F-4D97-AF65-F5344CB8AC3E}">
        <p14:creationId xmlns:p14="http://schemas.microsoft.com/office/powerpoint/2010/main" val="3963168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87E9-7DED-5D4A-9A6A-F8F9E6C12704}"/>
              </a:ext>
            </a:extLst>
          </p:cNvPr>
          <p:cNvSpPr>
            <a:spLocks noGrp="1"/>
          </p:cNvSpPr>
          <p:nvPr>
            <p:ph type="title"/>
          </p:nvPr>
        </p:nvSpPr>
        <p:spPr>
          <a:xfrm>
            <a:off x="838200" y="147637"/>
            <a:ext cx="10515600" cy="1325563"/>
          </a:xfrm>
        </p:spPr>
        <p:txBody>
          <a:bodyPr/>
          <a:lstStyle/>
          <a:p>
            <a:r>
              <a:rPr lang="en-US" dirty="0"/>
              <a:t>Quiz-optimization</a:t>
            </a:r>
          </a:p>
        </p:txBody>
      </p:sp>
      <p:pic>
        <p:nvPicPr>
          <p:cNvPr id="4" name="Content Placeholder 3">
            <a:extLst>
              <a:ext uri="{FF2B5EF4-FFF2-40B4-BE49-F238E27FC236}">
                <a16:creationId xmlns:a16="http://schemas.microsoft.com/office/drawing/2014/main" id="{C19A990D-E9D3-F242-9B30-24D41FAECD0A}"/>
              </a:ext>
            </a:extLst>
          </p:cNvPr>
          <p:cNvPicPr>
            <a:picLocks noGrp="1" noChangeAspect="1"/>
          </p:cNvPicPr>
          <p:nvPr>
            <p:ph idx="1"/>
          </p:nvPr>
        </p:nvPicPr>
        <p:blipFill rotWithShape="1">
          <a:blip r:embed="rId2"/>
          <a:srcRect b="9458"/>
          <a:stretch/>
        </p:blipFill>
        <p:spPr>
          <a:xfrm>
            <a:off x="1086550" y="1185585"/>
            <a:ext cx="4883157" cy="2243416"/>
          </a:xfrm>
          <a:prstGeom prst="rect">
            <a:avLst/>
          </a:prstGeom>
        </p:spPr>
      </p:pic>
      <p:pic>
        <p:nvPicPr>
          <p:cNvPr id="5" name="Picture 4">
            <a:extLst>
              <a:ext uri="{FF2B5EF4-FFF2-40B4-BE49-F238E27FC236}">
                <a16:creationId xmlns:a16="http://schemas.microsoft.com/office/drawing/2014/main" id="{8DDACF85-C579-E549-A4F7-EDDCF8F54BF0}"/>
              </a:ext>
            </a:extLst>
          </p:cNvPr>
          <p:cNvPicPr>
            <a:picLocks noChangeAspect="1"/>
          </p:cNvPicPr>
          <p:nvPr/>
        </p:nvPicPr>
        <p:blipFill>
          <a:blip r:embed="rId3"/>
          <a:stretch>
            <a:fillRect/>
          </a:stretch>
        </p:blipFill>
        <p:spPr>
          <a:xfrm>
            <a:off x="6460716" y="325119"/>
            <a:ext cx="4943129" cy="2765387"/>
          </a:xfrm>
          <a:prstGeom prst="rect">
            <a:avLst/>
          </a:prstGeom>
        </p:spPr>
      </p:pic>
      <p:pic>
        <p:nvPicPr>
          <p:cNvPr id="6" name="Picture 5">
            <a:extLst>
              <a:ext uri="{FF2B5EF4-FFF2-40B4-BE49-F238E27FC236}">
                <a16:creationId xmlns:a16="http://schemas.microsoft.com/office/drawing/2014/main" id="{6968C7EE-D80D-5347-A403-04BA7119A1E3}"/>
              </a:ext>
            </a:extLst>
          </p:cNvPr>
          <p:cNvPicPr>
            <a:picLocks noChangeAspect="1"/>
          </p:cNvPicPr>
          <p:nvPr/>
        </p:nvPicPr>
        <p:blipFill>
          <a:blip r:embed="rId4"/>
          <a:stretch>
            <a:fillRect/>
          </a:stretch>
        </p:blipFill>
        <p:spPr>
          <a:xfrm>
            <a:off x="7188459" y="2868071"/>
            <a:ext cx="3835400" cy="3141159"/>
          </a:xfrm>
          <a:prstGeom prst="rect">
            <a:avLst/>
          </a:prstGeom>
        </p:spPr>
      </p:pic>
      <p:pic>
        <p:nvPicPr>
          <p:cNvPr id="7" name="Picture 6">
            <a:extLst>
              <a:ext uri="{FF2B5EF4-FFF2-40B4-BE49-F238E27FC236}">
                <a16:creationId xmlns:a16="http://schemas.microsoft.com/office/drawing/2014/main" id="{50FEB78F-C27B-A642-9ED1-EA0E452DDA10}"/>
              </a:ext>
            </a:extLst>
          </p:cNvPr>
          <p:cNvPicPr>
            <a:picLocks noChangeAspect="1"/>
          </p:cNvPicPr>
          <p:nvPr/>
        </p:nvPicPr>
        <p:blipFill>
          <a:blip r:embed="rId5"/>
          <a:stretch>
            <a:fillRect/>
          </a:stretch>
        </p:blipFill>
        <p:spPr>
          <a:xfrm>
            <a:off x="349223" y="3357470"/>
            <a:ext cx="3799895" cy="2651760"/>
          </a:xfrm>
          <a:prstGeom prst="rect">
            <a:avLst/>
          </a:prstGeom>
        </p:spPr>
      </p:pic>
      <p:pic>
        <p:nvPicPr>
          <p:cNvPr id="8" name="Picture 7">
            <a:extLst>
              <a:ext uri="{FF2B5EF4-FFF2-40B4-BE49-F238E27FC236}">
                <a16:creationId xmlns:a16="http://schemas.microsoft.com/office/drawing/2014/main" id="{C505CA38-0793-BB43-BC8B-85251A6FF5A8}"/>
              </a:ext>
            </a:extLst>
          </p:cNvPr>
          <p:cNvPicPr>
            <a:picLocks noChangeAspect="1"/>
          </p:cNvPicPr>
          <p:nvPr/>
        </p:nvPicPr>
        <p:blipFill>
          <a:blip r:embed="rId6"/>
          <a:stretch>
            <a:fillRect/>
          </a:stretch>
        </p:blipFill>
        <p:spPr>
          <a:xfrm>
            <a:off x="3844290" y="3676914"/>
            <a:ext cx="3447075" cy="2243416"/>
          </a:xfrm>
          <a:prstGeom prst="rect">
            <a:avLst/>
          </a:prstGeom>
        </p:spPr>
      </p:pic>
    </p:spTree>
    <p:extLst>
      <p:ext uri="{BB962C8B-B14F-4D97-AF65-F5344CB8AC3E}">
        <p14:creationId xmlns:p14="http://schemas.microsoft.com/office/powerpoint/2010/main" val="2696031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78D6-7F78-1944-B74F-0E0A3EE7428A}"/>
              </a:ext>
            </a:extLst>
          </p:cNvPr>
          <p:cNvSpPr>
            <a:spLocks noGrp="1"/>
          </p:cNvSpPr>
          <p:nvPr>
            <p:ph type="title"/>
          </p:nvPr>
        </p:nvSpPr>
        <p:spPr/>
        <p:txBody>
          <a:bodyPr/>
          <a:lstStyle/>
          <a:p>
            <a:r>
              <a:rPr lang="en-US" dirty="0"/>
              <a:t>Hyperparameter Tuning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CB91F5-1424-0544-AD29-19B2D729A758}"/>
                  </a:ext>
                </a:extLst>
              </p:cNvPr>
              <p:cNvSpPr>
                <a:spLocks noGrp="1"/>
              </p:cNvSpPr>
              <p:nvPr>
                <p:ph idx="1"/>
              </p:nvPr>
            </p:nvSpPr>
            <p:spPr/>
            <p:txBody>
              <a:bodyPr>
                <a:normAutofit fontScale="92500" lnSpcReduction="20000"/>
              </a:bodyPr>
              <a:lstStyle/>
              <a:p>
                <a:r>
                  <a:rPr lang="en-US" dirty="0"/>
                  <a:t>Tuning alpha, beta, beta1, beta2, epsilon….</a:t>
                </a:r>
              </a:p>
              <a:p>
                <a:r>
                  <a:rPr lang="en-US" dirty="0"/>
                  <a:t>Tuning #layers, #hidden units</a:t>
                </a:r>
              </a:p>
              <a:p>
                <a:r>
                  <a:rPr lang="en-US" dirty="0"/>
                  <a:t>learning rate decay, mini batch size</a:t>
                </a:r>
              </a:p>
              <a:p>
                <a:r>
                  <a:rPr lang="en-US" dirty="0"/>
                  <a:t>Choose in random, not exactly random but scale it</a:t>
                </a:r>
              </a:p>
              <a:p>
                <a:r>
                  <a:rPr lang="en-US" dirty="0"/>
                  <a:t>Search in logarithmic scale for values: 0.0001, 0.001, 0.01…, 0.1, 1</a:t>
                </a:r>
              </a:p>
              <a:p>
                <a:r>
                  <a:rPr lang="en-US" dirty="0"/>
                  <a:t>r=</a:t>
                </a:r>
                <a:r>
                  <a:rPr lang="en-US" dirty="0" err="1"/>
                  <a:t>np.random.rand</a:t>
                </a:r>
                <a:r>
                  <a:rPr lang="en-US" dirty="0"/>
                  <a:t>() ; r</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[−4,0]</m:t>
                    </m:r>
                  </m:oMath>
                </a14:m>
                <a:endParaRPr lang="en-US" dirty="0"/>
              </a:p>
              <a:p>
                <a:r>
                  <a:rPr lang="en-US" dirty="0"/>
                  <a:t>alpha=10</a:t>
                </a:r>
                <a:r>
                  <a:rPr lang="en-US" baseline="30000" dirty="0"/>
                  <a:t>r</a:t>
                </a:r>
                <a:r>
                  <a:rPr lang="en-US" dirty="0"/>
                  <a:t> 		     ; 10</a:t>
                </a:r>
                <a:r>
                  <a:rPr lang="en-US" baseline="30000" dirty="0"/>
                  <a:t>-4</a:t>
                </a:r>
                <a:r>
                  <a:rPr lang="en-US" dirty="0"/>
                  <a:t> …… 10</a:t>
                </a:r>
                <a:r>
                  <a:rPr lang="en-US" baseline="30000" dirty="0"/>
                  <a:t>0</a:t>
                </a:r>
                <a:endParaRPr lang="en-US" dirty="0"/>
              </a:p>
              <a:p>
                <a:r>
                  <a:rPr lang="en-US" dirty="0"/>
                  <a:t>Beta=0.9…….0.999, 1-beta=0.1….0.001</a:t>
                </a:r>
              </a:p>
              <a:p>
                <a:r>
                  <a:rPr lang="en-US" dirty="0"/>
                  <a:t>Less computing power- train one at a time (Panda baby)</a:t>
                </a:r>
              </a:p>
              <a:p>
                <a:r>
                  <a:rPr lang="en-US" dirty="0"/>
                  <a:t>More computing power-train models in parallel (Fish example)</a:t>
                </a:r>
              </a:p>
              <a:p>
                <a:endParaRPr lang="en-US" dirty="0"/>
              </a:p>
            </p:txBody>
          </p:sp>
        </mc:Choice>
        <mc:Fallback xmlns="">
          <p:sp>
            <p:nvSpPr>
              <p:cNvPr id="3" name="Content Placeholder 2">
                <a:extLst>
                  <a:ext uri="{FF2B5EF4-FFF2-40B4-BE49-F238E27FC236}">
                    <a16:creationId xmlns:a16="http://schemas.microsoft.com/office/drawing/2014/main" id="{E8CB91F5-1424-0544-AD29-19B2D729A758}"/>
                  </a:ext>
                </a:extLst>
              </p:cNvPr>
              <p:cNvSpPr>
                <a:spLocks noGrp="1" noRot="1" noChangeAspect="1" noMove="1" noResize="1" noEditPoints="1" noAdjustHandles="1" noChangeArrowheads="1" noChangeShapeType="1" noTextEdit="1"/>
              </p:cNvSpPr>
              <p:nvPr>
                <p:ph idx="1"/>
              </p:nvPr>
            </p:nvSpPr>
            <p:spPr>
              <a:blipFill>
                <a:blip r:embed="rId2"/>
                <a:stretch>
                  <a:fillRect l="-844" t="-38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21DB982-F3CF-8D49-8BA9-A563DB30045B}"/>
              </a:ext>
            </a:extLst>
          </p:cNvPr>
          <p:cNvPicPr>
            <a:picLocks noChangeAspect="1"/>
          </p:cNvPicPr>
          <p:nvPr/>
        </p:nvPicPr>
        <p:blipFill>
          <a:blip r:embed="rId3"/>
          <a:stretch>
            <a:fillRect/>
          </a:stretch>
        </p:blipFill>
        <p:spPr>
          <a:xfrm>
            <a:off x="8602931" y="1825625"/>
            <a:ext cx="2750869" cy="1887125"/>
          </a:xfrm>
          <a:prstGeom prst="rect">
            <a:avLst/>
          </a:prstGeom>
        </p:spPr>
      </p:pic>
    </p:spTree>
    <p:extLst>
      <p:ext uri="{BB962C8B-B14F-4D97-AF65-F5344CB8AC3E}">
        <p14:creationId xmlns:p14="http://schemas.microsoft.com/office/powerpoint/2010/main" val="2951580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95F6-E69F-3F46-A297-2D4720DA2ACE}"/>
              </a:ext>
            </a:extLst>
          </p:cNvPr>
          <p:cNvSpPr>
            <a:spLocks noGrp="1"/>
          </p:cNvSpPr>
          <p:nvPr>
            <p:ph type="title"/>
          </p:nvPr>
        </p:nvSpPr>
        <p:spPr/>
        <p:txBody>
          <a:bodyPr/>
          <a:lstStyle/>
          <a:p>
            <a:r>
              <a:rPr lang="en-US" dirty="0"/>
              <a:t>Batch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9C0BA2-FD28-824A-8E06-9B0E8BA30079}"/>
                  </a:ext>
                </a:extLst>
              </p:cNvPr>
              <p:cNvSpPr>
                <a:spLocks noGrp="1"/>
              </p:cNvSpPr>
              <p:nvPr>
                <p:ph idx="1"/>
              </p:nvPr>
            </p:nvSpPr>
            <p:spPr/>
            <p:txBody>
              <a:bodyPr>
                <a:normAutofit fontScale="85000" lnSpcReduction="20000"/>
              </a:bodyPr>
              <a:lstStyle/>
              <a:p>
                <a:r>
                  <a:rPr lang="en-US" dirty="0"/>
                  <a:t>Makes hyperparameter search more easier, NN more robust</a:t>
                </a:r>
              </a:p>
              <a:p>
                <a:r>
                  <a:rPr lang="en-US" dirty="0"/>
                  <a:t>Can we normalize the value of activation functions?</a:t>
                </a:r>
              </a:p>
              <a:p>
                <a:r>
                  <a:rPr lang="en-US" dirty="0"/>
                  <a:t>Normalize the value of function z </a:t>
                </a:r>
              </a:p>
              <a:p>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𝑚</m:t>
                        </m:r>
                      </m:den>
                    </m:f>
                    <m:nary>
                      <m:naryPr>
                        <m:chr m:val="∑"/>
                        <m:supHide m:val="on"/>
                        <m:ctrlPr>
                          <a:rPr lang="en-US" i="1" dirty="0" smtClean="0">
                            <a:latin typeface="Cambria Math" panose="02040503050406030204" pitchFamily="18" charset="0"/>
                          </a:rPr>
                        </m:ctrlPr>
                      </m:naryPr>
                      <m:sub>
                        <m:r>
                          <m:rPr>
                            <m:brk m:alnAt="7"/>
                          </m:rPr>
                          <a:rPr lang="en-US" b="0" i="1" dirty="0" smtClean="0">
                            <a:latin typeface="Cambria Math" panose="02040503050406030204" pitchFamily="18" charset="0"/>
                          </a:rPr>
                          <m:t>𝑖</m:t>
                        </m:r>
                      </m:sub>
                      <m:sup/>
                      <m:e>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𝑧</m:t>
                            </m:r>
                          </m:e>
                          <m:sup>
                            <m:r>
                              <a:rPr lang="en-US" b="0" i="1" dirty="0" smtClean="0">
                                <a:latin typeface="Cambria Math" panose="02040503050406030204" pitchFamily="18" charset="0"/>
                              </a:rPr>
                              <m:t>𝑖</m:t>
                            </m:r>
                          </m:sup>
                        </m:sSup>
                      </m:e>
                    </m:nary>
                  </m:oMath>
                </a14:m>
                <a:endParaRPr lang="en-US" dirty="0"/>
              </a:p>
              <a:p>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oMath>
                </a14:m>
                <a:r>
                  <a:rPr lang="en-US" dirty="0"/>
                  <a:t>=</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𝑚</m:t>
                        </m:r>
                      </m:den>
                    </m:f>
                  </m:oMath>
                </a14:m>
                <a:r>
                  <a:rPr lang="en-US" dirty="0"/>
                  <a:t> </a:t>
                </a:r>
                <a14:m>
                  <m:oMath xmlns:m="http://schemas.openxmlformats.org/officeDocument/2006/math">
                    <m:nary>
                      <m:naryPr>
                        <m:chr m:val="∑"/>
                        <m:supHide m:val="on"/>
                        <m:ctrlPr>
                          <a:rPr lang="en-US" i="1" dirty="0" smtClean="0">
                            <a:latin typeface="Cambria Math" panose="02040503050406030204" pitchFamily="18" charset="0"/>
                          </a:rPr>
                        </m:ctrlPr>
                      </m:naryPr>
                      <m:sub>
                        <m:r>
                          <m:rPr>
                            <m:brk m:alnAt="7"/>
                          </m:rPr>
                          <a:rPr lang="en-US" b="0" i="1" dirty="0" smtClean="0">
                            <a:latin typeface="Cambria Math" panose="02040503050406030204" pitchFamily="18" charset="0"/>
                          </a:rPr>
                          <m:t>𝑖</m:t>
                        </m:r>
                      </m:sub>
                      <m:sup/>
                      <m:e>
                        <m:r>
                          <a:rPr lang="en-US" b="0" i="1" dirty="0" smtClean="0">
                            <a:latin typeface="Cambria Math" panose="02040503050406030204" pitchFamily="18" charset="0"/>
                          </a:rPr>
                          <m:t>(</m:t>
                        </m:r>
                        <m:r>
                          <a:rPr lang="en-US" b="0" i="1" dirty="0" smtClean="0">
                            <a:latin typeface="Cambria Math" panose="02040503050406030204" pitchFamily="18" charset="0"/>
                          </a:rPr>
                          <m:t>𝑧</m:t>
                        </m:r>
                      </m:e>
                    </m:nary>
                  </m:oMath>
                </a14:m>
                <a:r>
                  <a:rPr lang="en-US" baseline="-25000" dirty="0"/>
                  <a:t>I</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a:t>
                </a:r>
                <a:r>
                  <a:rPr lang="en-US" baseline="30000" dirty="0"/>
                  <a:t>2</a:t>
                </a:r>
              </a:p>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𝑛𝑜𝑟𝑚</m:t>
                        </m:r>
                      </m:sub>
                      <m:sup>
                        <m:r>
                          <a:rPr lang="en-US" b="0" i="1" smtClean="0">
                            <a:latin typeface="Cambria Math" panose="02040503050406030204" pitchFamily="18" charset="0"/>
                          </a:rPr>
                          <m:t>𝑖</m:t>
                        </m:r>
                      </m:sup>
                    </m:sSubSup>
                  </m:oMath>
                </a14:m>
                <a:r>
                  <a:rPr lang="en-US" dirty="0"/>
                  <a:t>= </a:t>
                </a:r>
                <a14:m>
                  <m:oMath xmlns:m="http://schemas.openxmlformats.org/officeDocument/2006/math">
                    <m:f>
                      <m:fPr>
                        <m:ctrlPr>
                          <a:rPr lang="en-US" i="1" dirty="0" smtClean="0">
                            <a:latin typeface="Cambria Math" panose="02040503050406030204" pitchFamily="18" charset="0"/>
                          </a:rPr>
                        </m:ctrlPr>
                      </m:fPr>
                      <m:num>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𝑧</m:t>
                            </m:r>
                          </m:e>
                          <m:sup>
                            <m:r>
                              <a:rPr lang="en-US" b="0" i="1" dirty="0" smtClean="0">
                                <a:latin typeface="Cambria Math" panose="02040503050406030204" pitchFamily="18" charset="0"/>
                              </a:rPr>
                              <m:t>𝑖</m:t>
                            </m:r>
                          </m:sup>
                        </m:sSup>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𝜇</m:t>
                        </m:r>
                      </m:num>
                      <m:den>
                        <m:rad>
                          <m:radPr>
                            <m:degHide m:val="on"/>
                            <m:ctrlPr>
                              <a:rPr lang="en-US" b="0" i="1" dirty="0" smtClean="0">
                                <a:latin typeface="Cambria Math" panose="02040503050406030204" pitchFamily="18" charset="0"/>
                              </a:rPr>
                            </m:ctrlPr>
                          </m:radPr>
                          <m:deg/>
                          <m:e>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e>
                        </m:rad>
                      </m:den>
                    </m:f>
                  </m:oMath>
                </a14:m>
                <a:r>
                  <a:rPr lang="en-US" dirty="0"/>
                  <a:t> </a:t>
                </a:r>
              </a:p>
              <a:p>
                <a14:m>
                  <m:oMath xmlns:m="http://schemas.openxmlformats.org/officeDocument/2006/math">
                    <m:sSup>
                      <m:sSupPr>
                        <m:ctrlPr>
                          <a:rPr lang="en-US" b="0" i="1" dirty="0" smtClean="0">
                            <a:latin typeface="Cambria Math" panose="02040503050406030204" pitchFamily="18" charset="0"/>
                          </a:rPr>
                        </m:ctrlPr>
                      </m:sSupPr>
                      <m:e>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𝑧</m:t>
                            </m:r>
                          </m:e>
                          <m:sup>
                            <m:r>
                              <a:rPr lang="en-US" b="0" i="1" dirty="0" smtClean="0">
                                <a:latin typeface="Cambria Math" panose="02040503050406030204" pitchFamily="18" charset="0"/>
                              </a:rPr>
                              <m:t>𝑖</m:t>
                            </m:r>
                          </m:sup>
                        </m:sSup>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𝛾</m:t>
                    </m:r>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𝑛𝑜𝑟𝑚</m:t>
                        </m:r>
                      </m:sub>
                      <m:sup>
                        <m:r>
                          <a:rPr lang="en-US" b="0" i="1" smtClean="0">
                            <a:latin typeface="Cambria Math" panose="02040503050406030204" pitchFamily="18" charset="0"/>
                          </a:rPr>
                          <m:t>𝑖</m:t>
                        </m:r>
                      </m:sup>
                    </m:sSubSup>
                  </m:oMath>
                </a14:m>
                <a:r>
                  <a:rPr lang="en-US" dirty="0"/>
                  <a:t>+</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oMath>
                </a14:m>
                <a:r>
                  <a:rPr lang="en-US" dirty="0"/>
                  <a:t> </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𝛾</m:t>
                    </m:r>
                  </m:oMath>
                </a14:m>
                <a:r>
                  <a:rPr lang="en-US" dirty="0"/>
                  <a:t> and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oMath>
                </a14:m>
                <a:r>
                  <a:rPr lang="en-US" dirty="0"/>
                  <a:t> are learnable parameters)</a:t>
                </a:r>
              </a:p>
              <a:p>
                <a:r>
                  <a:rPr lang="en-US" dirty="0"/>
                  <a:t>If </a:t>
                </a:r>
                <a14:m>
                  <m:oMath xmlns:m="http://schemas.openxmlformats.org/officeDocument/2006/math">
                    <m:r>
                      <a:rPr lang="en-US" i="1" dirty="0" smtClean="0">
                        <a:latin typeface="Cambria Math" panose="02040503050406030204" pitchFamily="18" charset="0"/>
                        <a:ea typeface="Cambria Math" panose="02040503050406030204" pitchFamily="18" charset="0"/>
                      </a:rPr>
                      <m:t>𝛽</m:t>
                    </m:r>
                  </m:oMath>
                </a14:m>
                <a:r>
                  <a:rPr lang="en-US" dirty="0"/>
                  <a:t>=</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and </a:t>
                </a:r>
                <a14:m>
                  <m:oMath xmlns:m="http://schemas.openxmlformats.org/officeDocument/2006/math">
                    <m:r>
                      <a:rPr lang="en-US" b="0" i="1" dirty="0" smtClean="0">
                        <a:latin typeface="Cambria Math" panose="02040503050406030204" pitchFamily="18" charset="0"/>
                        <a:ea typeface="Cambria Math" panose="02040503050406030204" pitchFamily="18" charset="0"/>
                      </a:rPr>
                      <m:t>𝛾</m:t>
                    </m:r>
                  </m:oMath>
                </a14:m>
                <a:r>
                  <a:rPr lang="en-US" dirty="0"/>
                  <a:t>=</a:t>
                </a:r>
                <a:r>
                  <a:rPr lang="en-US" b="0" dirty="0"/>
                  <a:t> </a:t>
                </a:r>
                <a14:m>
                  <m:oMath xmlns:m="http://schemas.openxmlformats.org/officeDocument/2006/math">
                    <m:rad>
                      <m:radPr>
                        <m:degHide m:val="on"/>
                        <m:ctrlPr>
                          <a:rPr lang="en-US" b="0" i="1" dirty="0" smtClean="0">
                            <a:latin typeface="Cambria Math" panose="02040503050406030204" pitchFamily="18" charset="0"/>
                          </a:rPr>
                        </m:ctrlPr>
                      </m:radPr>
                      <m:deg/>
                      <m:e>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e>
                    </m:rad>
                  </m:oMath>
                </a14:m>
                <a:r>
                  <a:rPr lang="en-US" dirty="0"/>
                  <a:t> then </a:t>
                </a:r>
                <a14:m>
                  <m:oMath xmlns:m="http://schemas.openxmlformats.org/officeDocument/2006/math">
                    <m:sSup>
                      <m:sSupPr>
                        <m:ctrlPr>
                          <a:rPr lang="en-US" b="0" i="1" dirty="0" smtClean="0">
                            <a:latin typeface="Cambria Math" panose="02040503050406030204" pitchFamily="18" charset="0"/>
                          </a:rPr>
                        </m:ctrlPr>
                      </m:sSupPr>
                      <m:e>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𝑧</m:t>
                            </m:r>
                          </m:e>
                          <m:sup>
                            <m:r>
                              <a:rPr lang="en-US" b="0" i="1" dirty="0" smtClean="0">
                                <a:latin typeface="Cambria Math" panose="02040503050406030204" pitchFamily="18" charset="0"/>
                              </a:rPr>
                              <m:t>𝑖</m:t>
                            </m:r>
                          </m:sup>
                        </m:sSup>
                      </m:e>
                      <m:sup>
                        <m:r>
                          <a:rPr lang="en-US" b="0" i="1" dirty="0" smtClean="0">
                            <a:latin typeface="Cambria Math" panose="02040503050406030204" pitchFamily="18" charset="0"/>
                          </a:rPr>
                          <m:t>′</m:t>
                        </m:r>
                      </m:sup>
                    </m:sSup>
                  </m:oMath>
                </a14:m>
                <a:r>
                  <a:rPr lang="en-US" dirty="0"/>
                  <a:t>=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𝑧</m:t>
                        </m:r>
                      </m:e>
                      <m:sup>
                        <m:r>
                          <a:rPr lang="en-US" b="0" i="1" dirty="0" smtClean="0">
                            <a:latin typeface="Cambria Math" panose="02040503050406030204" pitchFamily="18" charset="0"/>
                          </a:rPr>
                          <m:t>𝑖</m:t>
                        </m:r>
                      </m:sup>
                    </m:sSup>
                  </m:oMath>
                </a14:m>
                <a:endParaRPr lang="en-US" dirty="0"/>
              </a:p>
              <a:p>
                <a:r>
                  <a:rPr lang="en-US" dirty="0">
                    <a:ea typeface="Cambria Math" panose="02040503050406030204" pitchFamily="18" charset="0"/>
                  </a:rPr>
                  <a:t>At test time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baseline="30000" dirty="0"/>
                  <a:t>2</a:t>
                </a:r>
                <a:r>
                  <a:rPr lang="en-US" dirty="0"/>
                  <a:t> : estimate using exponentially weighted average (across mini-batch).</a:t>
                </a:r>
              </a:p>
              <a:p>
                <a:endParaRPr lang="en-US" dirty="0"/>
              </a:p>
            </p:txBody>
          </p:sp>
        </mc:Choice>
        <mc:Fallback xmlns="">
          <p:sp>
            <p:nvSpPr>
              <p:cNvPr id="3" name="Content Placeholder 2">
                <a:extLst>
                  <a:ext uri="{FF2B5EF4-FFF2-40B4-BE49-F238E27FC236}">
                    <a16:creationId xmlns:a16="http://schemas.microsoft.com/office/drawing/2014/main" id="{509C0BA2-FD28-824A-8E06-9B0E8BA30079}"/>
                  </a:ext>
                </a:extLst>
              </p:cNvPr>
              <p:cNvSpPr>
                <a:spLocks noGrp="1" noRot="1" noChangeAspect="1" noMove="1" noResize="1" noEditPoints="1" noAdjustHandles="1" noChangeArrowheads="1" noChangeShapeType="1" noTextEdit="1"/>
              </p:cNvSpPr>
              <p:nvPr>
                <p:ph idx="1"/>
              </p:nvPr>
            </p:nvSpPr>
            <p:spPr>
              <a:blipFill>
                <a:blip r:embed="rId2"/>
                <a:stretch>
                  <a:fillRect l="-724" t="-3509"/>
                </a:stretch>
              </a:blipFill>
            </p:spPr>
            <p:txBody>
              <a:bodyPr/>
              <a:lstStyle/>
              <a:p>
                <a:r>
                  <a:rPr lang="en-US">
                    <a:noFill/>
                  </a:rPr>
                  <a:t> </a:t>
                </a:r>
              </a:p>
            </p:txBody>
          </p:sp>
        </mc:Fallback>
      </mc:AlternateContent>
    </p:spTree>
    <p:extLst>
      <p:ext uri="{BB962C8B-B14F-4D97-AF65-F5344CB8AC3E}">
        <p14:creationId xmlns:p14="http://schemas.microsoft.com/office/powerpoint/2010/main" val="3568807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3A31A-6669-FD4C-ABF4-E1472B4036AD}"/>
              </a:ext>
            </a:extLst>
          </p:cNvPr>
          <p:cNvSpPr>
            <a:spLocks noGrp="1"/>
          </p:cNvSpPr>
          <p:nvPr>
            <p:ph type="title"/>
          </p:nvPr>
        </p:nvSpPr>
        <p:spPr/>
        <p:txBody>
          <a:bodyPr/>
          <a:lstStyle/>
          <a:p>
            <a:r>
              <a:rPr lang="en-US" dirty="0"/>
              <a:t>Batch Normalization as Regularization</a:t>
            </a:r>
          </a:p>
        </p:txBody>
      </p:sp>
      <p:sp>
        <p:nvSpPr>
          <p:cNvPr id="3" name="Content Placeholder 2">
            <a:extLst>
              <a:ext uri="{FF2B5EF4-FFF2-40B4-BE49-F238E27FC236}">
                <a16:creationId xmlns:a16="http://schemas.microsoft.com/office/drawing/2014/main" id="{B0106454-1A4B-A547-9B54-1CB12229A483}"/>
              </a:ext>
            </a:extLst>
          </p:cNvPr>
          <p:cNvSpPr>
            <a:spLocks noGrp="1"/>
          </p:cNvSpPr>
          <p:nvPr>
            <p:ph idx="1"/>
          </p:nvPr>
        </p:nvSpPr>
        <p:spPr/>
        <p:txBody>
          <a:bodyPr/>
          <a:lstStyle/>
          <a:p>
            <a:r>
              <a:rPr lang="en-US" dirty="0"/>
              <a:t>If distribution of x changes then we need to retrain model</a:t>
            </a:r>
          </a:p>
          <a:p>
            <a:r>
              <a:rPr lang="en-US" dirty="0"/>
              <a:t>Covariance shift</a:t>
            </a:r>
          </a:p>
          <a:p>
            <a:r>
              <a:rPr lang="en-US" dirty="0"/>
              <a:t>Each mini-shift is scaled by the mean/variance computed on just hat mini-batch</a:t>
            </a:r>
          </a:p>
          <a:p>
            <a:r>
              <a:rPr lang="en-US" dirty="0"/>
              <a:t>This adds some noise to the values z</a:t>
            </a:r>
            <a:r>
              <a:rPr lang="en-US" baseline="30000" dirty="0"/>
              <a:t>[l]</a:t>
            </a:r>
            <a:r>
              <a:rPr lang="en-US" dirty="0"/>
              <a:t> within that minibatch. So, similar to dropout it adds some noise to each hidden layer’s activations.</a:t>
            </a:r>
          </a:p>
          <a:p>
            <a:r>
              <a:rPr lang="en-US" dirty="0"/>
              <a:t>This has a slight regularization effect.</a:t>
            </a:r>
          </a:p>
        </p:txBody>
      </p:sp>
    </p:spTree>
    <p:extLst>
      <p:ext uri="{BB962C8B-B14F-4D97-AF65-F5344CB8AC3E}">
        <p14:creationId xmlns:p14="http://schemas.microsoft.com/office/powerpoint/2010/main" val="3092623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16931-06A3-254D-8EBE-4FFD49583AAF}"/>
              </a:ext>
            </a:extLst>
          </p:cNvPr>
          <p:cNvSpPr>
            <a:spLocks noGrp="1"/>
          </p:cNvSpPr>
          <p:nvPr>
            <p:ph type="ctrTitle"/>
          </p:nvPr>
        </p:nvSpPr>
        <p:spPr/>
        <p:txBody>
          <a:bodyPr/>
          <a:lstStyle/>
          <a:p>
            <a:r>
              <a:rPr lang="en-US" dirty="0"/>
              <a:t>Multi-class classification</a:t>
            </a:r>
          </a:p>
        </p:txBody>
      </p:sp>
    </p:spTree>
    <p:extLst>
      <p:ext uri="{BB962C8B-B14F-4D97-AF65-F5344CB8AC3E}">
        <p14:creationId xmlns:p14="http://schemas.microsoft.com/office/powerpoint/2010/main" val="313140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7681-1C2D-454C-919B-13B37C500C3C}"/>
              </a:ext>
            </a:extLst>
          </p:cNvPr>
          <p:cNvSpPr>
            <a:spLocks noGrp="1"/>
          </p:cNvSpPr>
          <p:nvPr>
            <p:ph type="title"/>
          </p:nvPr>
        </p:nvSpPr>
        <p:spPr/>
        <p:txBody>
          <a:bodyPr/>
          <a:lstStyle/>
          <a:p>
            <a:r>
              <a:rPr lang="en-US" dirty="0" err="1"/>
              <a:t>Softmax</a:t>
            </a:r>
            <a:r>
              <a:rPr lang="en-US" dirty="0"/>
              <a:t>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AE2BA5-7CD2-544D-8E47-75E23834C2A5}"/>
                  </a:ext>
                </a:extLst>
              </p:cNvPr>
              <p:cNvSpPr>
                <a:spLocks noGrp="1"/>
              </p:cNvSpPr>
              <p:nvPr>
                <p:ph idx="1"/>
              </p:nvPr>
            </p:nvSpPr>
            <p:spPr/>
            <p:txBody>
              <a:bodyPr>
                <a:normAutofit fontScale="85000" lnSpcReduction="20000"/>
              </a:bodyPr>
              <a:lstStyle/>
              <a:p>
                <a:r>
                  <a:rPr lang="en-US" dirty="0"/>
                  <a:t>3 classes (</a:t>
                </a:r>
                <a:r>
                  <a:rPr lang="en-US" dirty="0" err="1"/>
                  <a:t>yhat</a:t>
                </a:r>
                <a:r>
                  <a:rPr lang="en-US" dirty="0"/>
                  <a:t>): P(other/x)+P(cat/x)+P(day/x)=1</a:t>
                </a:r>
              </a:p>
              <a:p>
                <a:r>
                  <a:rPr lang="en-US" dirty="0"/>
                  <a:t>Z</a:t>
                </a:r>
                <a:r>
                  <a:rPr lang="en-US" baseline="30000" dirty="0"/>
                  <a:t>[l]</a:t>
                </a:r>
                <a:r>
                  <a:rPr lang="en-US" dirty="0"/>
                  <a:t> =w</a:t>
                </a:r>
                <a:r>
                  <a:rPr lang="en-US" baseline="30000" dirty="0"/>
                  <a:t>[l]</a:t>
                </a:r>
                <a:r>
                  <a:rPr lang="en-US" dirty="0"/>
                  <a:t> a</a:t>
                </a:r>
                <a:r>
                  <a:rPr lang="en-US" baseline="30000" dirty="0"/>
                  <a:t>[l-1]</a:t>
                </a:r>
                <a:r>
                  <a:rPr lang="en-US" dirty="0"/>
                  <a:t> +b</a:t>
                </a:r>
                <a:r>
                  <a:rPr lang="en-US" baseline="30000" dirty="0"/>
                  <a:t>[l]</a:t>
                </a:r>
                <a:r>
                  <a:rPr lang="en-US" dirty="0"/>
                  <a:t> </a:t>
                </a:r>
              </a:p>
              <a:p>
                <a:r>
                  <a:rPr lang="en-US" dirty="0"/>
                  <a:t>t=e</a:t>
                </a:r>
                <a:r>
                  <a:rPr lang="en-US" baseline="30000" dirty="0"/>
                  <a:t>(z[l])</a:t>
                </a:r>
              </a:p>
              <a:p>
                <a:r>
                  <a:rPr lang="en-US" dirty="0"/>
                  <a:t>a</a:t>
                </a:r>
                <a:r>
                  <a:rPr lang="en-US" baseline="30000" dirty="0"/>
                  <a:t>[l] </a:t>
                </a:r>
                <a:r>
                  <a:rPr lang="en-US" dirty="0"/>
                  <a:t>= </a:t>
                </a:r>
                <a14:m>
                  <m:oMath xmlns:m="http://schemas.openxmlformats.org/officeDocument/2006/math">
                    <m:f>
                      <m:fPr>
                        <m:ctrlPr>
                          <a:rPr lang="en-US" i="1" smtClean="0">
                            <a:latin typeface="Cambria Math" panose="02040503050406030204" pitchFamily="18" charset="0"/>
                          </a:rPr>
                        </m:ctrlPr>
                      </m:fPr>
                      <m:num>
                        <m:r>
                          <m:rPr>
                            <m:nor/>
                          </m:rPr>
                          <a:rPr lang="en-US" dirty="0" smtClean="0"/>
                          <m:t>e</m:t>
                        </m:r>
                        <m:r>
                          <m:rPr>
                            <m:nor/>
                          </m:rPr>
                          <a:rPr lang="en-US" baseline="30000" dirty="0" smtClean="0"/>
                          <m:t>(</m:t>
                        </m:r>
                        <m:r>
                          <m:rPr>
                            <m:nor/>
                          </m:rPr>
                          <a:rPr lang="en-US" baseline="30000" dirty="0" smtClean="0"/>
                          <m:t>z</m:t>
                        </m:r>
                        <m:r>
                          <m:rPr>
                            <m:nor/>
                          </m:rPr>
                          <a:rPr lang="en-US" baseline="30000" dirty="0" smtClean="0"/>
                          <m:t>[</m:t>
                        </m:r>
                        <m:r>
                          <m:rPr>
                            <m:nor/>
                          </m:rPr>
                          <a:rPr lang="en-US" baseline="30000" dirty="0" smtClean="0"/>
                          <m:t>l</m:t>
                        </m:r>
                        <m:r>
                          <m:rPr>
                            <m:nor/>
                          </m:rPr>
                          <a:rPr lang="en-US" baseline="30000" dirty="0" smtClean="0"/>
                          <m:t>])</m:t>
                        </m:r>
                      </m:num>
                      <m:den>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3</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nary>
                      </m:den>
                    </m:f>
                  </m:oMath>
                </a14:m>
                <a:r>
                  <a:rPr lang="en-US" dirty="0"/>
                  <a:t> ; a</a:t>
                </a:r>
                <a:r>
                  <a:rPr lang="en-US" baseline="30000" dirty="0"/>
                  <a:t>[l] </a:t>
                </a:r>
                <a:r>
                  <a:rPr lang="en-US" dirty="0"/>
                  <a:t> is (3,1)</a:t>
                </a:r>
              </a:p>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𝑖</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oMath>
                </a14:m>
                <a:r>
                  <a:rPr lang="en-US" dirty="0"/>
                  <a:t>=</a:t>
                </a:r>
                <a:r>
                  <a:rPr lang="en-US" baseline="30000" dirty="0"/>
                  <a:t> </a:t>
                </a:r>
                <a:r>
                  <a:rPr lang="en-US" dirty="0"/>
                  <a:t>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num>
                      <m:den>
                        <m:nary>
                          <m:naryPr>
                            <m:chr m:val="∑"/>
                            <m:supHide m:val="on"/>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nary>
                      </m:den>
                    </m:f>
                  </m:oMath>
                </a14:m>
                <a:endParaRPr lang="en-US" dirty="0"/>
              </a:p>
              <a:p>
                <a:pPr marL="0" indent="0">
                  <a:buNone/>
                </a:pPr>
                <a:endParaRPr lang="en-US" dirty="0"/>
              </a:p>
              <a:p>
                <a:r>
                  <a:rPr lang="en-US" dirty="0"/>
                  <a:t>Z</a:t>
                </a:r>
                <a:r>
                  <a:rPr lang="en-US" baseline="30000" dirty="0"/>
                  <a:t>[l] </a:t>
                </a:r>
                <a:r>
                  <a:rPr lang="en-US" dirty="0"/>
                  <a:t>=</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5</m:t>
                          </m:r>
                        </m:e>
                      </m:mr>
                      <m:mr>
                        <m:e>
                          <m:r>
                            <a:rPr lang="en-US" b="0" i="1" smtClean="0">
                              <a:latin typeface="Cambria Math" panose="02040503050406030204" pitchFamily="18" charset="0"/>
                            </a:rPr>
                            <m:t>2</m:t>
                          </m:r>
                        </m:e>
                      </m:mr>
                      <m:mr>
                        <m:e>
                          <m:r>
                            <a:rPr lang="en-US" b="0" i="1" smtClean="0">
                              <a:latin typeface="Cambria Math" panose="02040503050406030204" pitchFamily="18" charset="0"/>
                            </a:rPr>
                            <m:t>−1</m:t>
                          </m:r>
                        </m:e>
                      </m:mr>
                    </m:m>
                  </m:oMath>
                </a14:m>
                <a:r>
                  <a:rPr lang="en-US" dirty="0"/>
                  <a:t>, t=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5</m:t>
                              </m:r>
                            </m:sup>
                          </m:sSup>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2</m:t>
                              </m:r>
                            </m:sup>
                          </m:sSup>
                        </m:e>
                      </m:mr>
                      <m:m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m:t>
                              </m:r>
                            </m:sup>
                          </m:sSup>
                        </m:e>
                      </m:mr>
                    </m:m>
                  </m:oMath>
                </a14:m>
                <a:r>
                  <a:rPr lang="en-US" dirty="0"/>
                  <a:t>, t=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48.4</m:t>
                          </m:r>
                        </m:e>
                      </m:mr>
                      <m:mr>
                        <m:e>
                          <m:r>
                            <a:rPr lang="en-US" b="0" i="1" smtClean="0">
                              <a:latin typeface="Cambria Math" panose="02040503050406030204" pitchFamily="18" charset="0"/>
                            </a:rPr>
                            <m:t>7.4</m:t>
                          </m:r>
                        </m:e>
                      </m:mr>
                      <m:mr>
                        <m:e>
                          <m:r>
                            <a:rPr lang="en-US" b="0" i="1" smtClean="0">
                              <a:latin typeface="Cambria Math" panose="02040503050406030204" pitchFamily="18" charset="0"/>
                            </a:rPr>
                            <m:t>0.4</m:t>
                          </m:r>
                        </m:e>
                      </m:mr>
                    </m:m>
                  </m:oMath>
                </a14:m>
                <a:r>
                  <a:rPr lang="en-US" dirty="0"/>
                  <a:t>,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3</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e>
                    </m:nary>
                  </m:oMath>
                </a14:m>
                <a:r>
                  <a:rPr lang="en-US" dirty="0"/>
                  <a:t>=156.2, </a:t>
                </a:r>
              </a:p>
              <a:p>
                <a:endParaRPr lang="en-US" dirty="0"/>
              </a:p>
              <a:p>
                <a:r>
                  <a:rPr lang="en-US" dirty="0"/>
                  <a:t>Decision boundary between any two class is linear</a:t>
                </a:r>
              </a:p>
              <a:p>
                <a:endParaRPr lang="en-US" dirty="0"/>
              </a:p>
            </p:txBody>
          </p:sp>
        </mc:Choice>
        <mc:Fallback xmlns="">
          <p:sp>
            <p:nvSpPr>
              <p:cNvPr id="3" name="Content Placeholder 2">
                <a:extLst>
                  <a:ext uri="{FF2B5EF4-FFF2-40B4-BE49-F238E27FC236}">
                    <a16:creationId xmlns:a16="http://schemas.microsoft.com/office/drawing/2014/main" id="{C4AE2BA5-7CD2-544D-8E47-75E23834C2A5}"/>
                  </a:ext>
                </a:extLst>
              </p:cNvPr>
              <p:cNvSpPr>
                <a:spLocks noGrp="1" noRot="1" noChangeAspect="1" noMove="1" noResize="1" noEditPoints="1" noAdjustHandles="1" noChangeArrowheads="1" noChangeShapeType="1" noTextEdit="1"/>
              </p:cNvSpPr>
              <p:nvPr>
                <p:ph idx="1"/>
              </p:nvPr>
            </p:nvSpPr>
            <p:spPr>
              <a:blipFill>
                <a:blip r:embed="rId2"/>
                <a:stretch>
                  <a:fillRect l="-724" t="-3509" b="-8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8E1F130-8F56-1543-BB6A-5E36FCF04F09}"/>
              </a:ext>
            </a:extLst>
          </p:cNvPr>
          <p:cNvPicPr>
            <a:picLocks noChangeAspect="1"/>
          </p:cNvPicPr>
          <p:nvPr/>
        </p:nvPicPr>
        <p:blipFill>
          <a:blip r:embed="rId3"/>
          <a:stretch>
            <a:fillRect/>
          </a:stretch>
        </p:blipFill>
        <p:spPr>
          <a:xfrm>
            <a:off x="7567753" y="2291788"/>
            <a:ext cx="4234356" cy="3225318"/>
          </a:xfrm>
          <a:prstGeom prst="rect">
            <a:avLst/>
          </a:prstGeom>
        </p:spPr>
      </p:pic>
    </p:spTree>
    <p:extLst>
      <p:ext uri="{BB962C8B-B14F-4D97-AF65-F5344CB8AC3E}">
        <p14:creationId xmlns:p14="http://schemas.microsoft.com/office/powerpoint/2010/main" val="1232618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9FAE6-3FDD-EC4B-97F5-C6800319DEE2}"/>
              </a:ext>
            </a:extLst>
          </p:cNvPr>
          <p:cNvSpPr>
            <a:spLocks noGrp="1"/>
          </p:cNvSpPr>
          <p:nvPr>
            <p:ph type="title"/>
          </p:nvPr>
        </p:nvSpPr>
        <p:spPr/>
        <p:txBody>
          <a:bodyPr/>
          <a:lstStyle/>
          <a:p>
            <a:r>
              <a:rPr lang="en-US" dirty="0" err="1"/>
              <a:t>Softmax</a:t>
            </a:r>
            <a:r>
              <a:rPr lang="en-US" dirty="0"/>
              <a:t> classifier</a:t>
            </a:r>
          </a:p>
        </p:txBody>
      </p:sp>
      <p:sp>
        <p:nvSpPr>
          <p:cNvPr id="3" name="Content Placeholder 2">
            <a:extLst>
              <a:ext uri="{FF2B5EF4-FFF2-40B4-BE49-F238E27FC236}">
                <a16:creationId xmlns:a16="http://schemas.microsoft.com/office/drawing/2014/main" id="{54F4734A-A63F-8348-AA4A-022BDEDCC86D}"/>
              </a:ext>
            </a:extLst>
          </p:cNvPr>
          <p:cNvSpPr>
            <a:spLocks noGrp="1"/>
          </p:cNvSpPr>
          <p:nvPr>
            <p:ph idx="1"/>
          </p:nvPr>
        </p:nvSpPr>
        <p:spPr/>
        <p:txBody>
          <a:bodyPr/>
          <a:lstStyle/>
          <a:p>
            <a:r>
              <a:rPr lang="en-US" dirty="0"/>
              <a:t>Called as </a:t>
            </a:r>
            <a:r>
              <a:rPr lang="en-US" dirty="0" err="1"/>
              <a:t>softmax</a:t>
            </a:r>
            <a:r>
              <a:rPr lang="en-US" dirty="0"/>
              <a:t> because it directly </a:t>
            </a:r>
            <a:r>
              <a:rPr lang="en-US" dirty="0" err="1"/>
              <a:t>doesnot</a:t>
            </a:r>
            <a:r>
              <a:rPr lang="en-US" dirty="0"/>
              <a:t> maps to 0 and 1 but to some probabilities</a:t>
            </a:r>
          </a:p>
          <a:p>
            <a:r>
              <a:rPr lang="en-US" dirty="0"/>
              <a:t>It generalizes logistic regression to c classes</a:t>
            </a:r>
          </a:p>
          <a:p>
            <a:endParaRPr lang="en-US" dirty="0"/>
          </a:p>
        </p:txBody>
      </p:sp>
      <p:pic>
        <p:nvPicPr>
          <p:cNvPr id="5" name="Picture 4">
            <a:extLst>
              <a:ext uri="{FF2B5EF4-FFF2-40B4-BE49-F238E27FC236}">
                <a16:creationId xmlns:a16="http://schemas.microsoft.com/office/drawing/2014/main" id="{2A559ADE-E115-6E48-BEC4-607382CA34CE}"/>
              </a:ext>
            </a:extLst>
          </p:cNvPr>
          <p:cNvPicPr>
            <a:picLocks noChangeAspect="1"/>
          </p:cNvPicPr>
          <p:nvPr/>
        </p:nvPicPr>
        <p:blipFill>
          <a:blip r:embed="rId2"/>
          <a:stretch>
            <a:fillRect/>
          </a:stretch>
        </p:blipFill>
        <p:spPr>
          <a:xfrm>
            <a:off x="1205696" y="3389018"/>
            <a:ext cx="3794567" cy="1612691"/>
          </a:xfrm>
          <a:prstGeom prst="rect">
            <a:avLst/>
          </a:prstGeom>
        </p:spPr>
      </p:pic>
      <p:pic>
        <p:nvPicPr>
          <p:cNvPr id="6" name="Picture 5">
            <a:extLst>
              <a:ext uri="{FF2B5EF4-FFF2-40B4-BE49-F238E27FC236}">
                <a16:creationId xmlns:a16="http://schemas.microsoft.com/office/drawing/2014/main" id="{A8EFFDDE-F69F-0B44-8F79-B8396E182AC0}"/>
              </a:ext>
            </a:extLst>
          </p:cNvPr>
          <p:cNvPicPr>
            <a:picLocks noChangeAspect="1"/>
          </p:cNvPicPr>
          <p:nvPr/>
        </p:nvPicPr>
        <p:blipFill>
          <a:blip r:embed="rId3"/>
          <a:stretch>
            <a:fillRect/>
          </a:stretch>
        </p:blipFill>
        <p:spPr>
          <a:xfrm>
            <a:off x="5374269" y="3182919"/>
            <a:ext cx="6165689" cy="1744007"/>
          </a:xfrm>
          <a:prstGeom prst="rect">
            <a:avLst/>
          </a:prstGeom>
        </p:spPr>
      </p:pic>
    </p:spTree>
    <p:extLst>
      <p:ext uri="{BB962C8B-B14F-4D97-AF65-F5344CB8AC3E}">
        <p14:creationId xmlns:p14="http://schemas.microsoft.com/office/powerpoint/2010/main" val="3485291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70C42-9871-F144-BC0D-9C18F3E785A4}"/>
              </a:ext>
            </a:extLst>
          </p:cNvPr>
          <p:cNvSpPr>
            <a:spLocks noGrp="1"/>
          </p:cNvSpPr>
          <p:nvPr>
            <p:ph type="title"/>
          </p:nvPr>
        </p:nvSpPr>
        <p:spPr/>
        <p:txBody>
          <a:bodyPr/>
          <a:lstStyle/>
          <a:p>
            <a:r>
              <a:rPr lang="en-US" dirty="0" err="1"/>
              <a:t>Softmax</a:t>
            </a:r>
            <a:r>
              <a:rPr lang="en-US" dirty="0"/>
              <a:t> classifier: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5F7F84-42A6-7A4E-9A8F-E5775F4EB14F}"/>
                  </a:ext>
                </a:extLst>
              </p:cNvPr>
              <p:cNvSpPr>
                <a:spLocks noGrp="1"/>
              </p:cNvSpPr>
              <p:nvPr>
                <p:ph idx="1"/>
              </p:nvPr>
            </p:nvSpPr>
            <p:spPr/>
            <p:txBody>
              <a:bodyPr/>
              <a:lstStyle/>
              <a:p>
                <a:r>
                  <a:rPr lang="en-US" dirty="0"/>
                  <a:t>L(</a:t>
                </a:r>
                <a:r>
                  <a:rPr lang="en-US" dirty="0" err="1"/>
                  <a:t>yhat,y</a:t>
                </a:r>
                <a:r>
                  <a:rPr lang="en-US" dirty="0"/>
                  <a:t>)=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3</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nary>
                  </m:oMath>
                </a14:m>
                <a:r>
                  <a:rPr lang="en-US" dirty="0"/>
                  <a:t>log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-&gt; small</a:t>
                </a:r>
              </a:p>
              <a:p>
                <a:r>
                  <a:rPr lang="en-US" dirty="0"/>
                  <a:t>y</a:t>
                </a:r>
                <a:r>
                  <a:rPr lang="en-US" baseline="30000" dirty="0"/>
                  <a:t> </a:t>
                </a:r>
                <a:r>
                  <a:rPr lang="en-US" dirty="0"/>
                  <a:t>=</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oMath>
                </a14:m>
                <a:r>
                  <a:rPr lang="en-US" dirty="0"/>
                  <a:t> ;  </a:t>
                </a:r>
                <a:r>
                  <a:rPr lang="en-US" dirty="0" err="1"/>
                  <a:t>yhat</a:t>
                </a:r>
                <a:r>
                  <a:rPr lang="en-US" baseline="30000" dirty="0"/>
                  <a:t> </a:t>
                </a:r>
                <a:r>
                  <a:rPr lang="en-US" dirty="0"/>
                  <a:t>=</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.3</m:t>
                          </m:r>
                        </m:e>
                      </m:mr>
                      <m:mr>
                        <m:e>
                          <m:r>
                            <a:rPr lang="en-US" b="0" i="1" smtClean="0">
                              <a:latin typeface="Cambria Math" panose="02040503050406030204" pitchFamily="18" charset="0"/>
                            </a:rPr>
                            <m:t>0.2</m:t>
                          </m:r>
                        </m:e>
                      </m:mr>
                      <m:mr>
                        <m:e>
                          <m:r>
                            <a:rPr lang="en-US" b="0" i="1" smtClean="0">
                              <a:latin typeface="Cambria Math" panose="02040503050406030204" pitchFamily="18" charset="0"/>
                            </a:rPr>
                            <m:t>0.1</m:t>
                          </m:r>
                        </m:e>
                      </m:mr>
                    </m:m>
                  </m:oMath>
                </a14:m>
                <a:r>
                  <a:rPr lang="en-US" dirty="0"/>
                  <a:t>; </a:t>
                </a:r>
              </a:p>
              <a:p>
                <a:r>
                  <a:rPr lang="en-US" dirty="0"/>
                  <a:t>L(</a:t>
                </a:r>
                <a:r>
                  <a:rPr lang="en-US" dirty="0" err="1"/>
                  <a:t>yhat,y</a:t>
                </a:r>
                <a:r>
                  <a:rPr lang="en-US" dirty="0"/>
                  <a:t>)=-y</a:t>
                </a:r>
                <a:r>
                  <a:rPr lang="en-US" baseline="-25000" dirty="0"/>
                  <a:t>2</a:t>
                </a:r>
                <a:r>
                  <a:rPr lang="en-US" dirty="0"/>
                  <a:t> log(</a:t>
                </a:r>
                <a:r>
                  <a:rPr lang="en-US" dirty="0" err="1"/>
                  <a:t>yhat</a:t>
                </a:r>
                <a:r>
                  <a:rPr lang="en-US" dirty="0"/>
                  <a:t>)</a:t>
                </a:r>
                <a:r>
                  <a:rPr lang="en-US" baseline="-25000" dirty="0"/>
                  <a:t>2</a:t>
                </a:r>
                <a:r>
                  <a:rPr lang="en-US" dirty="0"/>
                  <a:t> = - log(</a:t>
                </a:r>
                <a:r>
                  <a:rPr lang="en-US" dirty="0" err="1"/>
                  <a:t>yhat</a:t>
                </a:r>
                <a:r>
                  <a:rPr lang="en-US" dirty="0"/>
                  <a:t>)</a:t>
                </a:r>
                <a:r>
                  <a:rPr lang="en-US" baseline="-25000" dirty="0"/>
                  <a:t>2</a:t>
                </a:r>
                <a:r>
                  <a:rPr lang="en-US" dirty="0"/>
                  <a:t> ; make (</a:t>
                </a:r>
                <a:r>
                  <a:rPr lang="en-US" dirty="0" err="1"/>
                  <a:t>yhat</a:t>
                </a:r>
                <a:r>
                  <a:rPr lang="en-US" dirty="0"/>
                  <a:t>)</a:t>
                </a:r>
                <a:r>
                  <a:rPr lang="en-US" baseline="-25000" dirty="0"/>
                  <a:t>2</a:t>
                </a:r>
                <a:r>
                  <a:rPr lang="en-US" dirty="0"/>
                  <a:t> big</a:t>
                </a:r>
              </a:p>
              <a:p>
                <a:r>
                  <a:rPr lang="en-US" dirty="0" err="1"/>
                  <a:t>dz</a:t>
                </a:r>
                <a:r>
                  <a:rPr lang="en-US" baseline="30000" dirty="0"/>
                  <a:t>[l]</a:t>
                </a:r>
                <a:r>
                  <a:rPr lang="en-US" dirty="0"/>
                  <a:t> =</a:t>
                </a:r>
                <a:r>
                  <a:rPr lang="en-US" dirty="0" err="1"/>
                  <a:t>yhat</a:t>
                </a:r>
                <a:r>
                  <a:rPr lang="en-US" dirty="0"/>
                  <a:t>-y</a:t>
                </a:r>
              </a:p>
              <a:p>
                <a:endParaRPr lang="en-US" dirty="0"/>
              </a:p>
            </p:txBody>
          </p:sp>
        </mc:Choice>
        <mc:Fallback xmlns="">
          <p:sp>
            <p:nvSpPr>
              <p:cNvPr id="3" name="Content Placeholder 2">
                <a:extLst>
                  <a:ext uri="{FF2B5EF4-FFF2-40B4-BE49-F238E27FC236}">
                    <a16:creationId xmlns:a16="http://schemas.microsoft.com/office/drawing/2014/main" id="{D15F7F84-42A6-7A4E-9A8F-E5775F4EB14F}"/>
                  </a:ext>
                </a:extLst>
              </p:cNvPr>
              <p:cNvSpPr>
                <a:spLocks noGrp="1" noRot="1" noChangeAspect="1" noMove="1" noResize="1" noEditPoints="1" noAdjustHandles="1" noChangeArrowheads="1" noChangeShapeType="1" noTextEdit="1"/>
              </p:cNvSpPr>
              <p:nvPr>
                <p:ph idx="1"/>
              </p:nvPr>
            </p:nvSpPr>
            <p:spPr>
              <a:blipFill>
                <a:blip r:embed="rId2"/>
                <a:stretch>
                  <a:fillRect l="-965" t="-16082"/>
                </a:stretch>
              </a:blipFill>
            </p:spPr>
            <p:txBody>
              <a:bodyPr/>
              <a:lstStyle/>
              <a:p>
                <a:r>
                  <a:rPr lang="en-US">
                    <a:noFill/>
                  </a:rPr>
                  <a:t> </a:t>
                </a:r>
              </a:p>
            </p:txBody>
          </p:sp>
        </mc:Fallback>
      </mc:AlternateContent>
    </p:spTree>
    <p:extLst>
      <p:ext uri="{BB962C8B-B14F-4D97-AF65-F5344CB8AC3E}">
        <p14:creationId xmlns:p14="http://schemas.microsoft.com/office/powerpoint/2010/main" val="1700142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3A28-06CE-AA45-9B69-E15E8375389D}"/>
              </a:ext>
            </a:extLst>
          </p:cNvPr>
          <p:cNvSpPr>
            <a:spLocks noGrp="1"/>
          </p:cNvSpPr>
          <p:nvPr>
            <p:ph type="title"/>
          </p:nvPr>
        </p:nvSpPr>
        <p:spPr/>
        <p:txBody>
          <a:bodyPr/>
          <a:lstStyle/>
          <a:p>
            <a:r>
              <a:rPr lang="en-US" dirty="0"/>
              <a:t>Quiz</a:t>
            </a:r>
          </a:p>
        </p:txBody>
      </p:sp>
      <p:pic>
        <p:nvPicPr>
          <p:cNvPr id="4" name="Content Placeholder 3">
            <a:extLst>
              <a:ext uri="{FF2B5EF4-FFF2-40B4-BE49-F238E27FC236}">
                <a16:creationId xmlns:a16="http://schemas.microsoft.com/office/drawing/2014/main" id="{76F9F680-147B-5545-9F7D-3A82F6B0CDDB}"/>
              </a:ext>
            </a:extLst>
          </p:cNvPr>
          <p:cNvPicPr>
            <a:picLocks noGrp="1" noChangeAspect="1"/>
          </p:cNvPicPr>
          <p:nvPr>
            <p:ph idx="1"/>
          </p:nvPr>
        </p:nvPicPr>
        <p:blipFill>
          <a:blip r:embed="rId2"/>
          <a:stretch>
            <a:fillRect/>
          </a:stretch>
        </p:blipFill>
        <p:spPr>
          <a:xfrm>
            <a:off x="838200" y="1577702"/>
            <a:ext cx="4503178" cy="3221873"/>
          </a:xfrm>
          <a:prstGeom prst="rect">
            <a:avLst/>
          </a:prstGeom>
        </p:spPr>
      </p:pic>
      <p:pic>
        <p:nvPicPr>
          <p:cNvPr id="5" name="Picture 4">
            <a:extLst>
              <a:ext uri="{FF2B5EF4-FFF2-40B4-BE49-F238E27FC236}">
                <a16:creationId xmlns:a16="http://schemas.microsoft.com/office/drawing/2014/main" id="{EC0ABD19-4D71-F548-993B-F0BA2AD1C348}"/>
              </a:ext>
            </a:extLst>
          </p:cNvPr>
          <p:cNvPicPr>
            <a:picLocks noChangeAspect="1"/>
          </p:cNvPicPr>
          <p:nvPr/>
        </p:nvPicPr>
        <p:blipFill>
          <a:blip r:embed="rId3"/>
          <a:stretch>
            <a:fillRect/>
          </a:stretch>
        </p:blipFill>
        <p:spPr>
          <a:xfrm>
            <a:off x="5499747" y="1577702"/>
            <a:ext cx="5972889" cy="4485190"/>
          </a:xfrm>
          <a:prstGeom prst="rect">
            <a:avLst/>
          </a:prstGeom>
        </p:spPr>
      </p:pic>
    </p:spTree>
    <p:extLst>
      <p:ext uri="{BB962C8B-B14F-4D97-AF65-F5344CB8AC3E}">
        <p14:creationId xmlns:p14="http://schemas.microsoft.com/office/powerpoint/2010/main" val="3183222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8287-C16A-2544-B6B4-694DACA41692}"/>
              </a:ext>
            </a:extLst>
          </p:cNvPr>
          <p:cNvSpPr>
            <a:spLocks noGrp="1"/>
          </p:cNvSpPr>
          <p:nvPr>
            <p:ph type="ctrTitle"/>
          </p:nvPr>
        </p:nvSpPr>
        <p:spPr>
          <a:xfrm>
            <a:off x="1524000" y="1828419"/>
            <a:ext cx="9144000" cy="2387600"/>
          </a:xfrm>
        </p:spPr>
        <p:txBody>
          <a:bodyPr/>
          <a:lstStyle/>
          <a:p>
            <a:r>
              <a:rPr lang="en-US" dirty="0"/>
              <a:t>Convolutions Neural Networks</a:t>
            </a:r>
          </a:p>
        </p:txBody>
      </p:sp>
    </p:spTree>
    <p:extLst>
      <p:ext uri="{BB962C8B-B14F-4D97-AF65-F5344CB8AC3E}">
        <p14:creationId xmlns:p14="http://schemas.microsoft.com/office/powerpoint/2010/main" val="45501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2E25-50B2-E747-A167-05AAAD6D6D14}"/>
              </a:ext>
            </a:extLst>
          </p:cNvPr>
          <p:cNvSpPr>
            <a:spLocks noGrp="1"/>
          </p:cNvSpPr>
          <p:nvPr>
            <p:ph type="title"/>
          </p:nvPr>
        </p:nvSpPr>
        <p:spPr/>
        <p:txBody>
          <a:bodyPr/>
          <a:lstStyle/>
          <a:p>
            <a:r>
              <a:rPr lang="en-US" dirty="0"/>
              <a:t>Vanishing/Exploring 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1BD31B-2F61-2148-8508-EAC3312D4AA6}"/>
                  </a:ext>
                </a:extLst>
              </p:cNvPr>
              <p:cNvSpPr>
                <a:spLocks noGrp="1"/>
              </p:cNvSpPr>
              <p:nvPr>
                <p:ph idx="1"/>
              </p:nvPr>
            </p:nvSpPr>
            <p:spPr>
              <a:xfrm>
                <a:off x="838200" y="2911641"/>
                <a:ext cx="10515600" cy="3753853"/>
              </a:xfrm>
            </p:spPr>
            <p:txBody>
              <a:bodyPr>
                <a:normAutofit lnSpcReduction="10000"/>
              </a:bodyPr>
              <a:lstStyle/>
              <a:p>
                <a:pPr marL="0" indent="0">
                  <a:buNone/>
                </a:pPr>
                <a:endParaRPr lang="en-US" sz="2400" dirty="0"/>
              </a:p>
              <a:p>
                <a:r>
                  <a:rPr lang="en-US" sz="2400" dirty="0"/>
                  <a:t>g(z)=z, b</a:t>
                </a:r>
                <a:r>
                  <a:rPr lang="en-US" sz="2400" baseline="30000" dirty="0"/>
                  <a:t>[l]</a:t>
                </a:r>
                <a:r>
                  <a:rPr lang="en-US" sz="2400" dirty="0"/>
                  <a:t> =0</a:t>
                </a:r>
              </a:p>
              <a:p>
                <a:r>
                  <a:rPr lang="en-US" sz="2400" dirty="0"/>
                  <a:t>Y=w</a:t>
                </a:r>
                <a:r>
                  <a:rPr lang="en-US" sz="2400" baseline="30000" dirty="0"/>
                  <a:t>[l]</a:t>
                </a:r>
                <a:r>
                  <a:rPr lang="en-US" sz="2400" dirty="0"/>
                  <a:t> w</a:t>
                </a:r>
                <a:r>
                  <a:rPr lang="en-US" sz="2400" baseline="30000" dirty="0"/>
                  <a:t>[l-1]</a:t>
                </a:r>
                <a:r>
                  <a:rPr lang="en-US" sz="2400" dirty="0"/>
                  <a:t> w</a:t>
                </a:r>
                <a:r>
                  <a:rPr lang="en-US" sz="2400" baseline="30000" dirty="0"/>
                  <a:t>[l-2] </a:t>
                </a:r>
                <a:r>
                  <a:rPr lang="en-US" sz="2400" dirty="0"/>
                  <a:t>w</a:t>
                </a:r>
                <a:r>
                  <a:rPr lang="en-US" sz="2400" baseline="30000" dirty="0"/>
                  <a:t>[l-3] …….</a:t>
                </a:r>
                <a:r>
                  <a:rPr lang="en-US" sz="2400" dirty="0"/>
                  <a:t>w</a:t>
                </a:r>
                <a:r>
                  <a:rPr lang="en-US" sz="2400" baseline="30000" dirty="0"/>
                  <a:t>[3]</a:t>
                </a:r>
                <a:r>
                  <a:rPr lang="en-US" sz="2400" dirty="0"/>
                  <a:t> w</a:t>
                </a:r>
                <a:r>
                  <a:rPr lang="en-US" sz="2400" baseline="30000" dirty="0"/>
                  <a:t>[2]</a:t>
                </a:r>
                <a:r>
                  <a:rPr lang="en-US" sz="2400" dirty="0"/>
                  <a:t> w</a:t>
                </a:r>
                <a:r>
                  <a:rPr lang="en-US" sz="2400" baseline="30000" dirty="0"/>
                  <a:t>[1]</a:t>
                </a:r>
                <a:r>
                  <a:rPr lang="en-US" sz="2400" dirty="0"/>
                  <a:t> x   ; z</a:t>
                </a:r>
                <a:r>
                  <a:rPr lang="en-US" sz="2400" baseline="30000" dirty="0"/>
                  <a:t>[l]=</a:t>
                </a:r>
                <a:r>
                  <a:rPr lang="en-US" sz="2400" dirty="0"/>
                  <a:t> w</a:t>
                </a:r>
                <a:r>
                  <a:rPr lang="en-US" sz="2400" baseline="30000" dirty="0"/>
                  <a:t>[l] </a:t>
                </a:r>
                <a:r>
                  <a:rPr lang="en-US" sz="2400" dirty="0"/>
                  <a:t>x, a</a:t>
                </a:r>
                <a:r>
                  <a:rPr lang="en-US" sz="2400" baseline="30000" dirty="0"/>
                  <a:t>[l]=</a:t>
                </a:r>
                <a:r>
                  <a:rPr lang="en-US" sz="2400" dirty="0"/>
                  <a:t> g(z</a:t>
                </a:r>
                <a:r>
                  <a:rPr lang="en-US" sz="2400" baseline="30000" dirty="0"/>
                  <a:t>[l]</a:t>
                </a:r>
                <a:r>
                  <a:rPr lang="en-US" sz="2400" dirty="0"/>
                  <a:t>);</a:t>
                </a:r>
              </a:p>
              <a:p>
                <a:r>
                  <a:rPr lang="en-US" sz="2400" dirty="0"/>
                  <a:t> a</a:t>
                </a:r>
                <a:r>
                  <a:rPr lang="en-US" sz="2400" baseline="30000" dirty="0"/>
                  <a:t>[2]=</a:t>
                </a:r>
                <a:r>
                  <a:rPr lang="en-US" sz="2400" dirty="0"/>
                  <a:t> g(z</a:t>
                </a:r>
                <a:r>
                  <a:rPr lang="en-US" sz="2400" baseline="30000" dirty="0"/>
                  <a:t>[2]</a:t>
                </a:r>
                <a:r>
                  <a:rPr lang="en-US" sz="2400" dirty="0"/>
                  <a:t>) = g(w</a:t>
                </a:r>
                <a:r>
                  <a:rPr lang="en-US" sz="2400" baseline="30000" dirty="0"/>
                  <a:t>[2] </a:t>
                </a:r>
                <a:r>
                  <a:rPr lang="en-US" sz="2400" dirty="0"/>
                  <a:t>a</a:t>
                </a:r>
                <a:r>
                  <a:rPr lang="en-US" sz="2400" baseline="30000" dirty="0"/>
                  <a:t>[1]</a:t>
                </a:r>
                <a:r>
                  <a:rPr lang="en-US" sz="2400" dirty="0"/>
                  <a:t>) </a:t>
                </a:r>
              </a:p>
              <a:p>
                <a:r>
                  <a:rPr lang="en-US" sz="2400" dirty="0"/>
                  <a:t>w</a:t>
                </a:r>
                <a:r>
                  <a:rPr lang="en-US" sz="2400" baseline="30000" dirty="0"/>
                  <a:t>[l] </a:t>
                </a:r>
                <a14:m>
                  <m:oMath xmlns:m="http://schemas.openxmlformats.org/officeDocument/2006/math">
                    <m:r>
                      <a:rPr lang="en-US" sz="2400" b="0" i="0"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.5</m:t>
                              </m:r>
                            </m:e>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e>
                              <m:r>
                                <a:rPr lang="en-US" sz="2400" b="0" i="1" smtClean="0">
                                  <a:latin typeface="Cambria Math" panose="02040503050406030204" pitchFamily="18" charset="0"/>
                                </a:rPr>
                                <m:t>1.5</m:t>
                              </m:r>
                            </m:e>
                          </m:mr>
                        </m:m>
                      </m:e>
                    </m:d>
                  </m:oMath>
                </a14:m>
                <a:r>
                  <a:rPr lang="en-US" sz="2400" dirty="0"/>
                  <a:t>; y= w</a:t>
                </a:r>
                <a:r>
                  <a:rPr lang="en-US" sz="2400" baseline="30000" dirty="0"/>
                  <a:t>[L]</a:t>
                </a: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r>
                                <a:rPr lang="en-US" sz="2400" b="0" i="1" smtClean="0">
                                  <a:latin typeface="Cambria Math" panose="02040503050406030204" pitchFamily="18" charset="0"/>
                                </a:rPr>
                                <m:t>.5</m:t>
                              </m:r>
                            </m:e>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e>
                              <m:r>
                                <a:rPr lang="en-US" sz="2400" b="0" i="1" smtClean="0">
                                  <a:latin typeface="Cambria Math" panose="02040503050406030204" pitchFamily="18" charset="0"/>
                                </a:rPr>
                                <m:t>1.5</m:t>
                              </m:r>
                            </m:e>
                          </m:mr>
                        </m:m>
                      </m:e>
                    </m:d>
                  </m:oMath>
                </a14:m>
                <a:r>
                  <a:rPr lang="en-US" sz="2400" baseline="30000" dirty="0"/>
                  <a:t>L-1 </a:t>
                </a:r>
                <a:r>
                  <a:rPr lang="en-US" sz="2400" dirty="0"/>
                  <a:t> x</a:t>
                </a:r>
              </a:p>
              <a:p>
                <a:r>
                  <a:rPr lang="en-US" sz="2400" dirty="0"/>
                  <a:t>1.5</a:t>
                </a:r>
                <a:r>
                  <a:rPr lang="en-US" sz="2400" baseline="30000" dirty="0"/>
                  <a:t>L</a:t>
                </a:r>
                <a:r>
                  <a:rPr lang="en-US" sz="2400" dirty="0"/>
                  <a:t> for above matrix; replace 1.5 with 0.5 it becomes 0.5</a:t>
                </a:r>
                <a:r>
                  <a:rPr lang="en-US" sz="2400" baseline="30000" dirty="0"/>
                  <a:t>L</a:t>
                </a:r>
              </a:p>
              <a:p>
                <a:r>
                  <a:rPr lang="en-US" sz="2400" dirty="0"/>
                  <a:t>Activation values will decrease exponentially if w</a:t>
                </a:r>
                <a:r>
                  <a:rPr lang="en-US" sz="2400" baseline="30000" dirty="0"/>
                  <a:t>[l] </a:t>
                </a:r>
                <a:r>
                  <a:rPr lang="en-US" sz="2400" dirty="0"/>
                  <a:t> &lt; I : ½, ¼, 1/8, 1/2</a:t>
                </a:r>
                <a:r>
                  <a:rPr lang="en-US" sz="2400" baseline="30000" dirty="0"/>
                  <a:t>L</a:t>
                </a:r>
                <a:endParaRPr lang="en-US" sz="2400" dirty="0"/>
              </a:p>
              <a:p>
                <a:r>
                  <a:rPr lang="en-US" sz="2400" dirty="0"/>
                  <a:t>Activation values will increase exponentially if w</a:t>
                </a:r>
                <a:r>
                  <a:rPr lang="en-US" sz="2400" baseline="30000" dirty="0"/>
                  <a:t>[l] </a:t>
                </a:r>
                <a:r>
                  <a:rPr lang="en-US" sz="2400" dirty="0"/>
                  <a:t> &gt; I </a:t>
                </a:r>
              </a:p>
              <a:p>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881BD31B-2F61-2148-8508-EAC3312D4AA6}"/>
                  </a:ext>
                </a:extLst>
              </p:cNvPr>
              <p:cNvSpPr>
                <a:spLocks noGrp="1" noRot="1" noChangeAspect="1" noMove="1" noResize="1" noEditPoints="1" noAdjustHandles="1" noChangeArrowheads="1" noChangeShapeType="1" noTextEdit="1"/>
              </p:cNvSpPr>
              <p:nvPr>
                <p:ph idx="1"/>
              </p:nvPr>
            </p:nvSpPr>
            <p:spPr>
              <a:xfrm>
                <a:off x="838200" y="2911641"/>
                <a:ext cx="10515600" cy="3753853"/>
              </a:xfrm>
              <a:blipFill>
                <a:blip r:embed="rId2"/>
                <a:stretch>
                  <a:fillRect l="-72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BF3FD5B-DC79-8B46-A8CD-59B2EFA399CB}"/>
              </a:ext>
            </a:extLst>
          </p:cNvPr>
          <p:cNvPicPr>
            <a:picLocks noChangeAspect="1"/>
          </p:cNvPicPr>
          <p:nvPr/>
        </p:nvPicPr>
        <p:blipFill>
          <a:blip r:embed="rId3"/>
          <a:stretch>
            <a:fillRect/>
          </a:stretch>
        </p:blipFill>
        <p:spPr>
          <a:xfrm>
            <a:off x="1636295" y="1825625"/>
            <a:ext cx="8865137" cy="1086017"/>
          </a:xfrm>
          <a:prstGeom prst="rect">
            <a:avLst/>
          </a:prstGeom>
        </p:spPr>
      </p:pic>
    </p:spTree>
    <p:extLst>
      <p:ext uri="{BB962C8B-B14F-4D97-AF65-F5344CB8AC3E}">
        <p14:creationId xmlns:p14="http://schemas.microsoft.com/office/powerpoint/2010/main" val="318809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9760-1721-524A-9404-D58997C9D0E8}"/>
              </a:ext>
            </a:extLst>
          </p:cNvPr>
          <p:cNvSpPr>
            <a:spLocks noGrp="1"/>
          </p:cNvSpPr>
          <p:nvPr>
            <p:ph type="title"/>
          </p:nvPr>
        </p:nvSpPr>
        <p:spPr/>
        <p:txBody>
          <a:bodyPr/>
          <a:lstStyle/>
          <a:p>
            <a:r>
              <a:rPr lang="en-US" dirty="0"/>
              <a:t>Computer Vision Problems</a:t>
            </a:r>
          </a:p>
        </p:txBody>
      </p:sp>
      <p:sp>
        <p:nvSpPr>
          <p:cNvPr id="3" name="Content Placeholder 2">
            <a:extLst>
              <a:ext uri="{FF2B5EF4-FFF2-40B4-BE49-F238E27FC236}">
                <a16:creationId xmlns:a16="http://schemas.microsoft.com/office/drawing/2014/main" id="{3DE9638D-E0DB-2948-9934-35E564B06A28}"/>
              </a:ext>
            </a:extLst>
          </p:cNvPr>
          <p:cNvSpPr>
            <a:spLocks noGrp="1"/>
          </p:cNvSpPr>
          <p:nvPr>
            <p:ph idx="1"/>
          </p:nvPr>
        </p:nvSpPr>
        <p:spPr/>
        <p:txBody>
          <a:bodyPr/>
          <a:lstStyle/>
          <a:p>
            <a:r>
              <a:rPr lang="en-US" dirty="0"/>
              <a:t>Image Classifications- cat vs. non cat classification</a:t>
            </a:r>
          </a:p>
          <a:p>
            <a:r>
              <a:rPr lang="en-US" dirty="0"/>
              <a:t>Object Classifications- draw boundary across objects</a:t>
            </a:r>
          </a:p>
          <a:p>
            <a:r>
              <a:rPr lang="en-US" dirty="0"/>
              <a:t>Neural Style Transfer- merge two images</a:t>
            </a:r>
          </a:p>
        </p:txBody>
      </p:sp>
    </p:spTree>
    <p:extLst>
      <p:ext uri="{BB962C8B-B14F-4D97-AF65-F5344CB8AC3E}">
        <p14:creationId xmlns:p14="http://schemas.microsoft.com/office/powerpoint/2010/main" val="2976052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C807-668D-B64E-946E-3CB9D0112AF4}"/>
              </a:ext>
            </a:extLst>
          </p:cNvPr>
          <p:cNvSpPr>
            <a:spLocks noGrp="1"/>
          </p:cNvSpPr>
          <p:nvPr>
            <p:ph type="title"/>
          </p:nvPr>
        </p:nvSpPr>
        <p:spPr/>
        <p:txBody>
          <a:bodyPr/>
          <a:lstStyle/>
          <a:p>
            <a:r>
              <a:rPr lang="en-US" dirty="0"/>
              <a:t>Vertical Edge detection</a:t>
            </a:r>
          </a:p>
        </p:txBody>
      </p:sp>
      <p:pic>
        <p:nvPicPr>
          <p:cNvPr id="4" name="Content Placeholder 3">
            <a:extLst>
              <a:ext uri="{FF2B5EF4-FFF2-40B4-BE49-F238E27FC236}">
                <a16:creationId xmlns:a16="http://schemas.microsoft.com/office/drawing/2014/main" id="{F3438114-4AAE-AC4F-9FDF-8AD826CDC019}"/>
              </a:ext>
            </a:extLst>
          </p:cNvPr>
          <p:cNvPicPr>
            <a:picLocks noGrp="1" noChangeAspect="1"/>
          </p:cNvPicPr>
          <p:nvPr>
            <p:ph idx="1"/>
          </p:nvPr>
        </p:nvPicPr>
        <p:blipFill>
          <a:blip r:embed="rId2"/>
          <a:stretch>
            <a:fillRect/>
          </a:stretch>
        </p:blipFill>
        <p:spPr>
          <a:xfrm>
            <a:off x="1106228" y="1825625"/>
            <a:ext cx="9979544" cy="4351338"/>
          </a:xfrm>
          <a:prstGeom prst="rect">
            <a:avLst/>
          </a:prstGeom>
        </p:spPr>
      </p:pic>
    </p:spTree>
    <p:extLst>
      <p:ext uri="{BB962C8B-B14F-4D97-AF65-F5344CB8AC3E}">
        <p14:creationId xmlns:p14="http://schemas.microsoft.com/office/powerpoint/2010/main" val="369535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64F8-71CE-B842-A7A0-FAE4C8210DD5}"/>
              </a:ext>
            </a:extLst>
          </p:cNvPr>
          <p:cNvSpPr>
            <a:spLocks noGrp="1"/>
          </p:cNvSpPr>
          <p:nvPr>
            <p:ph type="title"/>
          </p:nvPr>
        </p:nvSpPr>
        <p:spPr/>
        <p:txBody>
          <a:bodyPr/>
          <a:lstStyle/>
          <a:p>
            <a:r>
              <a:rPr lang="en-US" dirty="0"/>
              <a:t>Vertical Edge Detection</a:t>
            </a:r>
          </a:p>
        </p:txBody>
      </p:sp>
      <p:pic>
        <p:nvPicPr>
          <p:cNvPr id="7" name="Content Placeholder 6">
            <a:extLst>
              <a:ext uri="{FF2B5EF4-FFF2-40B4-BE49-F238E27FC236}">
                <a16:creationId xmlns:a16="http://schemas.microsoft.com/office/drawing/2014/main" id="{FE243225-B7F2-4E41-83F9-CDCE0EF748AC}"/>
              </a:ext>
            </a:extLst>
          </p:cNvPr>
          <p:cNvPicPr>
            <a:picLocks noGrp="1" noChangeAspect="1"/>
          </p:cNvPicPr>
          <p:nvPr>
            <p:ph idx="1"/>
          </p:nvPr>
        </p:nvPicPr>
        <p:blipFill>
          <a:blip r:embed="rId2"/>
          <a:stretch>
            <a:fillRect/>
          </a:stretch>
        </p:blipFill>
        <p:spPr>
          <a:xfrm>
            <a:off x="2249343" y="1825625"/>
            <a:ext cx="7693313" cy="4351338"/>
          </a:xfrm>
          <a:prstGeom prst="rect">
            <a:avLst/>
          </a:prstGeom>
        </p:spPr>
      </p:pic>
    </p:spTree>
    <p:extLst>
      <p:ext uri="{BB962C8B-B14F-4D97-AF65-F5344CB8AC3E}">
        <p14:creationId xmlns:p14="http://schemas.microsoft.com/office/powerpoint/2010/main" val="1297434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9204-74A0-B24A-9CEA-5847C10CF62A}"/>
              </a:ext>
            </a:extLst>
          </p:cNvPr>
          <p:cNvSpPr>
            <a:spLocks noGrp="1"/>
          </p:cNvSpPr>
          <p:nvPr>
            <p:ph type="title"/>
          </p:nvPr>
        </p:nvSpPr>
        <p:spPr/>
        <p:txBody>
          <a:bodyPr/>
          <a:lstStyle/>
          <a:p>
            <a:r>
              <a:rPr lang="en-US" dirty="0"/>
              <a:t>Edge Detection</a:t>
            </a:r>
          </a:p>
        </p:txBody>
      </p:sp>
      <p:sp>
        <p:nvSpPr>
          <p:cNvPr id="3" name="Content Placeholder 2">
            <a:extLst>
              <a:ext uri="{FF2B5EF4-FFF2-40B4-BE49-F238E27FC236}">
                <a16:creationId xmlns:a16="http://schemas.microsoft.com/office/drawing/2014/main" id="{F9897D3B-A139-4245-9D3A-ED1E82AC8563}"/>
              </a:ext>
            </a:extLst>
          </p:cNvPr>
          <p:cNvSpPr>
            <a:spLocks noGrp="1"/>
          </p:cNvSpPr>
          <p:nvPr>
            <p:ph idx="1"/>
          </p:nvPr>
        </p:nvSpPr>
        <p:spPr/>
        <p:txBody>
          <a:bodyPr/>
          <a:lstStyle/>
          <a:p>
            <a:r>
              <a:rPr lang="en-US" dirty="0"/>
              <a:t>Vertical- Pixels are lighter on left and darker on right</a:t>
            </a:r>
          </a:p>
          <a:p>
            <a:r>
              <a:rPr lang="en-US" dirty="0"/>
              <a:t>Horizontal- Pixels are lighter on top and darker on bottom </a:t>
            </a:r>
          </a:p>
        </p:txBody>
      </p:sp>
      <p:pic>
        <p:nvPicPr>
          <p:cNvPr id="4" name="Picture 3">
            <a:extLst>
              <a:ext uri="{FF2B5EF4-FFF2-40B4-BE49-F238E27FC236}">
                <a16:creationId xmlns:a16="http://schemas.microsoft.com/office/drawing/2014/main" id="{9A1770C3-0A70-924C-AFE1-2D3E4A6E3415}"/>
              </a:ext>
            </a:extLst>
          </p:cNvPr>
          <p:cNvPicPr>
            <a:picLocks noChangeAspect="1"/>
          </p:cNvPicPr>
          <p:nvPr/>
        </p:nvPicPr>
        <p:blipFill>
          <a:blip r:embed="rId2"/>
          <a:stretch>
            <a:fillRect/>
          </a:stretch>
        </p:blipFill>
        <p:spPr>
          <a:xfrm>
            <a:off x="2101048" y="2689933"/>
            <a:ext cx="1637576" cy="1954526"/>
          </a:xfrm>
          <a:prstGeom prst="rect">
            <a:avLst/>
          </a:prstGeom>
        </p:spPr>
      </p:pic>
      <p:pic>
        <p:nvPicPr>
          <p:cNvPr id="5" name="Picture 4">
            <a:extLst>
              <a:ext uri="{FF2B5EF4-FFF2-40B4-BE49-F238E27FC236}">
                <a16:creationId xmlns:a16="http://schemas.microsoft.com/office/drawing/2014/main" id="{E391DE9F-CD00-D545-BA89-94D82ED1FA3E}"/>
              </a:ext>
            </a:extLst>
          </p:cNvPr>
          <p:cNvPicPr>
            <a:picLocks noChangeAspect="1"/>
          </p:cNvPicPr>
          <p:nvPr/>
        </p:nvPicPr>
        <p:blipFill>
          <a:blip r:embed="rId3"/>
          <a:stretch>
            <a:fillRect/>
          </a:stretch>
        </p:blipFill>
        <p:spPr>
          <a:xfrm>
            <a:off x="5806632" y="2704401"/>
            <a:ext cx="1637577" cy="1807791"/>
          </a:xfrm>
          <a:prstGeom prst="rect">
            <a:avLst/>
          </a:prstGeom>
        </p:spPr>
      </p:pic>
      <p:pic>
        <p:nvPicPr>
          <p:cNvPr id="6" name="Picture 5">
            <a:extLst>
              <a:ext uri="{FF2B5EF4-FFF2-40B4-BE49-F238E27FC236}">
                <a16:creationId xmlns:a16="http://schemas.microsoft.com/office/drawing/2014/main" id="{4B98D204-A770-7E49-91E0-506E137100BA}"/>
              </a:ext>
            </a:extLst>
          </p:cNvPr>
          <p:cNvPicPr>
            <a:picLocks noChangeAspect="1"/>
          </p:cNvPicPr>
          <p:nvPr/>
        </p:nvPicPr>
        <p:blipFill>
          <a:blip r:embed="rId4"/>
          <a:stretch>
            <a:fillRect/>
          </a:stretch>
        </p:blipFill>
        <p:spPr>
          <a:xfrm>
            <a:off x="1689903" y="4512192"/>
            <a:ext cx="7319059" cy="2187373"/>
          </a:xfrm>
          <a:prstGeom prst="rect">
            <a:avLst/>
          </a:prstGeom>
        </p:spPr>
      </p:pic>
    </p:spTree>
    <p:extLst>
      <p:ext uri="{BB962C8B-B14F-4D97-AF65-F5344CB8AC3E}">
        <p14:creationId xmlns:p14="http://schemas.microsoft.com/office/powerpoint/2010/main" val="1309519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B072-8E1E-0D4D-A587-62EACC89ADCE}"/>
              </a:ext>
            </a:extLst>
          </p:cNvPr>
          <p:cNvSpPr>
            <a:spLocks noGrp="1"/>
          </p:cNvSpPr>
          <p:nvPr>
            <p:ph type="title"/>
          </p:nvPr>
        </p:nvSpPr>
        <p:spPr/>
        <p:txBody>
          <a:bodyPr/>
          <a:lstStyle/>
          <a:p>
            <a:r>
              <a:rPr lang="en-US" dirty="0"/>
              <a:t>Edge Detection</a:t>
            </a:r>
          </a:p>
        </p:txBody>
      </p:sp>
      <p:sp>
        <p:nvSpPr>
          <p:cNvPr id="3" name="Content Placeholder 2">
            <a:extLst>
              <a:ext uri="{FF2B5EF4-FFF2-40B4-BE49-F238E27FC236}">
                <a16:creationId xmlns:a16="http://schemas.microsoft.com/office/drawing/2014/main" id="{24DA9AB3-CFBF-DE4E-ACC9-760FE2B5A281}"/>
              </a:ext>
            </a:extLst>
          </p:cNvPr>
          <p:cNvSpPr>
            <a:spLocks noGrp="1"/>
          </p:cNvSpPr>
          <p:nvPr>
            <p:ph idx="1"/>
          </p:nvPr>
        </p:nvSpPr>
        <p:spPr/>
        <p:txBody>
          <a:bodyPr/>
          <a:lstStyle/>
          <a:p>
            <a:r>
              <a:rPr lang="en-US" dirty="0"/>
              <a:t>If we need to detect images with some complicated numbers we don’t need to choose filter numbers, we can learn it using backpropagation</a:t>
            </a:r>
          </a:p>
          <a:p>
            <a:endParaRPr lang="en-US" dirty="0"/>
          </a:p>
        </p:txBody>
      </p:sp>
      <p:pic>
        <p:nvPicPr>
          <p:cNvPr id="4" name="Picture 3">
            <a:extLst>
              <a:ext uri="{FF2B5EF4-FFF2-40B4-BE49-F238E27FC236}">
                <a16:creationId xmlns:a16="http://schemas.microsoft.com/office/drawing/2014/main" id="{9E9BC207-DE41-9A47-96E0-926E9A29E1F2}"/>
              </a:ext>
            </a:extLst>
          </p:cNvPr>
          <p:cNvPicPr>
            <a:picLocks noChangeAspect="1"/>
          </p:cNvPicPr>
          <p:nvPr/>
        </p:nvPicPr>
        <p:blipFill>
          <a:blip r:embed="rId2"/>
          <a:stretch>
            <a:fillRect/>
          </a:stretch>
        </p:blipFill>
        <p:spPr>
          <a:xfrm>
            <a:off x="2095017" y="3113314"/>
            <a:ext cx="6829063" cy="3480002"/>
          </a:xfrm>
          <a:prstGeom prst="rect">
            <a:avLst/>
          </a:prstGeom>
        </p:spPr>
      </p:pic>
    </p:spTree>
    <p:extLst>
      <p:ext uri="{BB962C8B-B14F-4D97-AF65-F5344CB8AC3E}">
        <p14:creationId xmlns:p14="http://schemas.microsoft.com/office/powerpoint/2010/main" val="1309971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07494-D447-E54F-87E5-50DBE81EF032}"/>
              </a:ext>
            </a:extLst>
          </p:cNvPr>
          <p:cNvSpPr>
            <a:spLocks noGrp="1"/>
          </p:cNvSpPr>
          <p:nvPr>
            <p:ph type="title"/>
          </p:nvPr>
        </p:nvSpPr>
        <p:spPr/>
        <p:txBody>
          <a:bodyPr/>
          <a:lstStyle/>
          <a:p>
            <a:r>
              <a:rPr lang="en-US" dirty="0"/>
              <a:t>Padding</a:t>
            </a:r>
          </a:p>
        </p:txBody>
      </p:sp>
      <p:sp>
        <p:nvSpPr>
          <p:cNvPr id="3" name="Content Placeholder 2">
            <a:extLst>
              <a:ext uri="{FF2B5EF4-FFF2-40B4-BE49-F238E27FC236}">
                <a16:creationId xmlns:a16="http://schemas.microsoft.com/office/drawing/2014/main" id="{41B070C3-6C73-FE4B-8D1C-76ABCE59C595}"/>
              </a:ext>
            </a:extLst>
          </p:cNvPr>
          <p:cNvSpPr>
            <a:spLocks noGrp="1"/>
          </p:cNvSpPr>
          <p:nvPr>
            <p:ph idx="1"/>
          </p:nvPr>
        </p:nvSpPr>
        <p:spPr/>
        <p:txBody>
          <a:bodyPr>
            <a:normAutofit fontScale="92500" lnSpcReduction="10000"/>
          </a:bodyPr>
          <a:lstStyle/>
          <a:p>
            <a:r>
              <a:rPr lang="en-US" dirty="0"/>
              <a:t>If the image is n*n and filter is f*f, resulting image will be (n-f)+1*(n-f)+1</a:t>
            </a:r>
          </a:p>
          <a:p>
            <a:r>
              <a:rPr lang="en-US" dirty="0"/>
              <a:t>Downside:</a:t>
            </a:r>
          </a:p>
          <a:p>
            <a:pPr lvl="1"/>
            <a:r>
              <a:rPr lang="en-US" dirty="0"/>
              <a:t>Image shrinks- don’t want images to shrink</a:t>
            </a:r>
          </a:p>
          <a:p>
            <a:pPr lvl="1"/>
            <a:r>
              <a:rPr lang="en-US" dirty="0"/>
              <a:t>Pixels near edges are used less than pixels in middle- throws away useful information</a:t>
            </a:r>
          </a:p>
          <a:p>
            <a:r>
              <a:rPr lang="en-US" dirty="0"/>
              <a:t>So we pad the border of image with p pixels (take p=1 : 6*6-&gt;8*8)</a:t>
            </a:r>
          </a:p>
          <a:p>
            <a:r>
              <a:rPr lang="en-US" dirty="0"/>
              <a:t>Formula: n+2p-f+1=6+2-3+1=6</a:t>
            </a:r>
          </a:p>
          <a:p>
            <a:r>
              <a:rPr lang="en-US" dirty="0"/>
              <a:t>Valid convolution: np padding n*n * f*f -&gt; n-f+1 * n-f+1</a:t>
            </a:r>
          </a:p>
          <a:p>
            <a:r>
              <a:rPr lang="en-US" dirty="0"/>
              <a:t>Same convolution: Pad so that the output size is same as input size</a:t>
            </a:r>
          </a:p>
          <a:p>
            <a:pPr lvl="1"/>
            <a:r>
              <a:rPr lang="en-US" dirty="0"/>
              <a:t>n+2p-f+1=n</a:t>
            </a:r>
          </a:p>
          <a:p>
            <a:pPr lvl="1"/>
            <a:r>
              <a:rPr lang="en-US" dirty="0"/>
              <a:t>P=(f-1)/2; filter: 3*3, p=1; filter 5*5, p=(5-1)/2=2</a:t>
            </a:r>
          </a:p>
          <a:p>
            <a:pPr lvl="1"/>
            <a:r>
              <a:rPr lang="en-US" dirty="0"/>
              <a:t>By convention f is usually odd</a:t>
            </a:r>
          </a:p>
        </p:txBody>
      </p:sp>
    </p:spTree>
    <p:extLst>
      <p:ext uri="{BB962C8B-B14F-4D97-AF65-F5344CB8AC3E}">
        <p14:creationId xmlns:p14="http://schemas.microsoft.com/office/powerpoint/2010/main" val="213711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7A2DF-EE27-B348-8FDE-95CF8C40D63B}"/>
              </a:ext>
            </a:extLst>
          </p:cNvPr>
          <p:cNvSpPr>
            <a:spLocks noGrp="1"/>
          </p:cNvSpPr>
          <p:nvPr>
            <p:ph type="title"/>
          </p:nvPr>
        </p:nvSpPr>
        <p:spPr/>
        <p:txBody>
          <a:bodyPr/>
          <a:lstStyle/>
          <a:p>
            <a:r>
              <a:rPr lang="en-US" dirty="0" err="1"/>
              <a:t>Strided</a:t>
            </a:r>
            <a:r>
              <a:rPr lang="en-US" dirty="0"/>
              <a:t> Convolutions</a:t>
            </a:r>
          </a:p>
        </p:txBody>
      </p:sp>
      <p:sp>
        <p:nvSpPr>
          <p:cNvPr id="3" name="Content Placeholder 2">
            <a:extLst>
              <a:ext uri="{FF2B5EF4-FFF2-40B4-BE49-F238E27FC236}">
                <a16:creationId xmlns:a16="http://schemas.microsoft.com/office/drawing/2014/main" id="{BDAFA744-29AA-6348-84BC-7B446AFF53E1}"/>
              </a:ext>
            </a:extLst>
          </p:cNvPr>
          <p:cNvSpPr>
            <a:spLocks noGrp="1"/>
          </p:cNvSpPr>
          <p:nvPr>
            <p:ph idx="1"/>
          </p:nvPr>
        </p:nvSpPr>
        <p:spPr/>
        <p:txBody>
          <a:bodyPr/>
          <a:lstStyle/>
          <a:p>
            <a:r>
              <a:rPr lang="en-US" dirty="0"/>
              <a:t>Stride means hoping the filter over image by n steps</a:t>
            </a:r>
          </a:p>
          <a:p>
            <a:r>
              <a:rPr lang="en-US" dirty="0"/>
              <a:t>n*n (padding p) * f*f (stride s) =&gt; floor((n+2p-f)/s +1)  * (n+2p-f)/s +1 </a:t>
            </a:r>
          </a:p>
          <a:p>
            <a:r>
              <a:rPr lang="en-US" dirty="0"/>
              <a:t>7*7 (p=0) * 3*3 (s=2) =&gt; floor((7+0-3)/2 +1)=3</a:t>
            </a:r>
          </a:p>
        </p:txBody>
      </p:sp>
      <p:pic>
        <p:nvPicPr>
          <p:cNvPr id="4" name="Picture 3">
            <a:extLst>
              <a:ext uri="{FF2B5EF4-FFF2-40B4-BE49-F238E27FC236}">
                <a16:creationId xmlns:a16="http://schemas.microsoft.com/office/drawing/2014/main" id="{4DE8E486-98BB-B64F-BCB8-C41B23055D78}"/>
              </a:ext>
            </a:extLst>
          </p:cNvPr>
          <p:cNvPicPr>
            <a:picLocks noChangeAspect="1"/>
          </p:cNvPicPr>
          <p:nvPr/>
        </p:nvPicPr>
        <p:blipFill>
          <a:blip r:embed="rId2"/>
          <a:stretch>
            <a:fillRect/>
          </a:stretch>
        </p:blipFill>
        <p:spPr>
          <a:xfrm>
            <a:off x="920509" y="4009523"/>
            <a:ext cx="2228297" cy="2167440"/>
          </a:xfrm>
          <a:prstGeom prst="rect">
            <a:avLst/>
          </a:prstGeom>
        </p:spPr>
      </p:pic>
      <p:pic>
        <p:nvPicPr>
          <p:cNvPr id="5" name="Picture 4">
            <a:extLst>
              <a:ext uri="{FF2B5EF4-FFF2-40B4-BE49-F238E27FC236}">
                <a16:creationId xmlns:a16="http://schemas.microsoft.com/office/drawing/2014/main" id="{B791442D-A0D1-3943-9DE8-2A42CAC5437C}"/>
              </a:ext>
            </a:extLst>
          </p:cNvPr>
          <p:cNvPicPr>
            <a:picLocks noChangeAspect="1"/>
          </p:cNvPicPr>
          <p:nvPr/>
        </p:nvPicPr>
        <p:blipFill>
          <a:blip r:embed="rId3"/>
          <a:stretch>
            <a:fillRect/>
          </a:stretch>
        </p:blipFill>
        <p:spPr>
          <a:xfrm>
            <a:off x="3148806" y="3943945"/>
            <a:ext cx="2228297" cy="2233018"/>
          </a:xfrm>
          <a:prstGeom prst="rect">
            <a:avLst/>
          </a:prstGeom>
        </p:spPr>
      </p:pic>
      <p:pic>
        <p:nvPicPr>
          <p:cNvPr id="6" name="Picture 5">
            <a:extLst>
              <a:ext uri="{FF2B5EF4-FFF2-40B4-BE49-F238E27FC236}">
                <a16:creationId xmlns:a16="http://schemas.microsoft.com/office/drawing/2014/main" id="{42C7214D-9DE7-5443-BA5E-619A5917BE2E}"/>
              </a:ext>
            </a:extLst>
          </p:cNvPr>
          <p:cNvPicPr>
            <a:picLocks noChangeAspect="1"/>
          </p:cNvPicPr>
          <p:nvPr/>
        </p:nvPicPr>
        <p:blipFill rotWithShape="1">
          <a:blip r:embed="rId4"/>
          <a:srcRect b="4450"/>
          <a:stretch/>
        </p:blipFill>
        <p:spPr>
          <a:xfrm>
            <a:off x="5531784" y="4001294"/>
            <a:ext cx="5667335" cy="2074490"/>
          </a:xfrm>
          <a:prstGeom prst="rect">
            <a:avLst/>
          </a:prstGeom>
        </p:spPr>
      </p:pic>
    </p:spTree>
    <p:extLst>
      <p:ext uri="{BB962C8B-B14F-4D97-AF65-F5344CB8AC3E}">
        <p14:creationId xmlns:p14="http://schemas.microsoft.com/office/powerpoint/2010/main" val="1473056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3692-E96A-6642-8F91-C1AFD547EFFB}"/>
              </a:ext>
            </a:extLst>
          </p:cNvPr>
          <p:cNvSpPr>
            <a:spLocks noGrp="1"/>
          </p:cNvSpPr>
          <p:nvPr>
            <p:ph type="title"/>
          </p:nvPr>
        </p:nvSpPr>
        <p:spPr/>
        <p:txBody>
          <a:bodyPr/>
          <a:lstStyle/>
          <a:p>
            <a:r>
              <a:rPr lang="en-US" dirty="0"/>
              <a:t>Cross correlation vs convolution</a:t>
            </a:r>
          </a:p>
        </p:txBody>
      </p:sp>
      <p:pic>
        <p:nvPicPr>
          <p:cNvPr id="4" name="Content Placeholder 3">
            <a:extLst>
              <a:ext uri="{FF2B5EF4-FFF2-40B4-BE49-F238E27FC236}">
                <a16:creationId xmlns:a16="http://schemas.microsoft.com/office/drawing/2014/main" id="{6E4CAB4E-8B6B-7B40-8C55-BA85C0C757E9}"/>
              </a:ext>
            </a:extLst>
          </p:cNvPr>
          <p:cNvPicPr>
            <a:picLocks noGrp="1" noChangeAspect="1"/>
          </p:cNvPicPr>
          <p:nvPr>
            <p:ph idx="1"/>
          </p:nvPr>
        </p:nvPicPr>
        <p:blipFill>
          <a:blip r:embed="rId2"/>
          <a:stretch>
            <a:fillRect/>
          </a:stretch>
        </p:blipFill>
        <p:spPr>
          <a:xfrm>
            <a:off x="1196379" y="1825625"/>
            <a:ext cx="9799241" cy="4351338"/>
          </a:xfrm>
          <a:prstGeom prst="rect">
            <a:avLst/>
          </a:prstGeom>
        </p:spPr>
      </p:pic>
    </p:spTree>
    <p:extLst>
      <p:ext uri="{BB962C8B-B14F-4D97-AF65-F5344CB8AC3E}">
        <p14:creationId xmlns:p14="http://schemas.microsoft.com/office/powerpoint/2010/main" val="4252036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34DF-27A3-4C48-988D-4B30608AC366}"/>
              </a:ext>
            </a:extLst>
          </p:cNvPr>
          <p:cNvSpPr>
            <a:spLocks noGrp="1"/>
          </p:cNvSpPr>
          <p:nvPr>
            <p:ph type="title"/>
          </p:nvPr>
        </p:nvSpPr>
        <p:spPr/>
        <p:txBody>
          <a:bodyPr/>
          <a:lstStyle/>
          <a:p>
            <a:r>
              <a:rPr lang="en-US" dirty="0"/>
              <a:t>Convolutions over volumes</a:t>
            </a:r>
          </a:p>
        </p:txBody>
      </p:sp>
      <p:pic>
        <p:nvPicPr>
          <p:cNvPr id="4" name="Content Placeholder 3">
            <a:extLst>
              <a:ext uri="{FF2B5EF4-FFF2-40B4-BE49-F238E27FC236}">
                <a16:creationId xmlns:a16="http://schemas.microsoft.com/office/drawing/2014/main" id="{E1CFFD97-FB0E-404A-8687-18F0CE216260}"/>
              </a:ext>
            </a:extLst>
          </p:cNvPr>
          <p:cNvPicPr>
            <a:picLocks noGrp="1" noChangeAspect="1"/>
          </p:cNvPicPr>
          <p:nvPr>
            <p:ph idx="1"/>
          </p:nvPr>
        </p:nvPicPr>
        <p:blipFill>
          <a:blip r:embed="rId2"/>
          <a:stretch>
            <a:fillRect/>
          </a:stretch>
        </p:blipFill>
        <p:spPr>
          <a:xfrm>
            <a:off x="1767387" y="1690688"/>
            <a:ext cx="8402583" cy="4351338"/>
          </a:xfrm>
          <a:prstGeom prst="rect">
            <a:avLst/>
          </a:prstGeom>
        </p:spPr>
      </p:pic>
    </p:spTree>
    <p:extLst>
      <p:ext uri="{BB962C8B-B14F-4D97-AF65-F5344CB8AC3E}">
        <p14:creationId xmlns:p14="http://schemas.microsoft.com/office/powerpoint/2010/main" val="1208456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400C2-5492-E844-B24B-18F1C528FE2E}"/>
              </a:ext>
            </a:extLst>
          </p:cNvPr>
          <p:cNvSpPr>
            <a:spLocks noGrp="1"/>
          </p:cNvSpPr>
          <p:nvPr>
            <p:ph type="title"/>
          </p:nvPr>
        </p:nvSpPr>
        <p:spPr/>
        <p:txBody>
          <a:bodyPr/>
          <a:lstStyle/>
          <a:p>
            <a:r>
              <a:rPr lang="en-US" dirty="0"/>
              <a:t>Convolutions over volumes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52A402-FB98-3547-B269-92A585A62C4D}"/>
                  </a:ext>
                </a:extLst>
              </p:cNvPr>
              <p:cNvSpPr>
                <a:spLocks noGrp="1"/>
              </p:cNvSpPr>
              <p:nvPr>
                <p:ph idx="1"/>
              </p:nvPr>
            </p:nvSpPr>
            <p:spPr/>
            <p:txBody>
              <a:bodyPr/>
              <a:lstStyle/>
              <a:p>
                <a:r>
                  <a:rPr lang="en-US" dirty="0"/>
                  <a:t>Detecting edges in any orientation (any angle):</a:t>
                </a:r>
              </a:p>
              <a:p>
                <a:pPr lvl="1"/>
                <a:r>
                  <a:rPr lang="en-US" dirty="0"/>
                  <a:t>n*n*</a:t>
                </a:r>
                <a:r>
                  <a:rPr lang="en-US" dirty="0" err="1"/>
                  <a:t>n</a:t>
                </a:r>
                <a:r>
                  <a:rPr lang="en-US" baseline="-25000" dirty="0" err="1"/>
                  <a:t>c</a:t>
                </a:r>
                <a:r>
                  <a:rPr lang="en-US" dirty="0"/>
                  <a:t>  *   f*f*</a:t>
                </a:r>
                <a:r>
                  <a:rPr lang="en-US" dirty="0" err="1"/>
                  <a:t>n</a:t>
                </a:r>
                <a:r>
                  <a:rPr lang="en-US" baseline="-25000" dirty="0" err="1"/>
                  <a:t>c</a:t>
                </a:r>
                <a:r>
                  <a:rPr lang="en-US" dirty="0"/>
                  <a:t> -&gt; (n-f+1)* (n-f+1) *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𝑐</m:t>
                        </m:r>
                      </m:sub>
                      <m:sup>
                        <m:r>
                          <a:rPr lang="en-US" b="0" i="1" smtClean="0">
                            <a:latin typeface="Cambria Math" panose="02040503050406030204" pitchFamily="18" charset="0"/>
                          </a:rPr>
                          <m:t>′</m:t>
                        </m:r>
                      </m:sup>
                    </m:sSub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B852A402-FB98-3547-B269-92A585A62C4D}"/>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524EED7-6A71-8342-80BB-C90779E85B20}"/>
              </a:ext>
            </a:extLst>
          </p:cNvPr>
          <p:cNvPicPr>
            <a:picLocks noChangeAspect="1"/>
          </p:cNvPicPr>
          <p:nvPr/>
        </p:nvPicPr>
        <p:blipFill>
          <a:blip r:embed="rId3"/>
          <a:stretch>
            <a:fillRect/>
          </a:stretch>
        </p:blipFill>
        <p:spPr>
          <a:xfrm>
            <a:off x="1805651" y="2848206"/>
            <a:ext cx="7674015" cy="3328757"/>
          </a:xfrm>
          <a:prstGeom prst="rect">
            <a:avLst/>
          </a:prstGeom>
        </p:spPr>
      </p:pic>
    </p:spTree>
    <p:extLst>
      <p:ext uri="{BB962C8B-B14F-4D97-AF65-F5344CB8AC3E}">
        <p14:creationId xmlns:p14="http://schemas.microsoft.com/office/powerpoint/2010/main" val="20319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537F-DDEF-3B44-B9EB-B67B2A182AEB}"/>
              </a:ext>
            </a:extLst>
          </p:cNvPr>
          <p:cNvSpPr>
            <a:spLocks noGrp="1"/>
          </p:cNvSpPr>
          <p:nvPr>
            <p:ph type="title"/>
          </p:nvPr>
        </p:nvSpPr>
        <p:spPr/>
        <p:txBody>
          <a:bodyPr/>
          <a:lstStyle/>
          <a:p>
            <a:r>
              <a:rPr lang="en-US" dirty="0"/>
              <a:t>Weight Initialization for Deep Networks</a:t>
            </a:r>
          </a:p>
        </p:txBody>
      </p:sp>
      <p:sp>
        <p:nvSpPr>
          <p:cNvPr id="3" name="Content Placeholder 2">
            <a:extLst>
              <a:ext uri="{FF2B5EF4-FFF2-40B4-BE49-F238E27FC236}">
                <a16:creationId xmlns:a16="http://schemas.microsoft.com/office/drawing/2014/main" id="{D5380A1E-429E-B34F-9D94-36C36E733DB3}"/>
              </a:ext>
            </a:extLst>
          </p:cNvPr>
          <p:cNvSpPr>
            <a:spLocks noGrp="1"/>
          </p:cNvSpPr>
          <p:nvPr>
            <p:ph idx="1"/>
          </p:nvPr>
        </p:nvSpPr>
        <p:spPr/>
        <p:txBody>
          <a:bodyPr/>
          <a:lstStyle/>
          <a:p>
            <a:r>
              <a:rPr lang="en-US" dirty="0"/>
              <a:t>Z=w</a:t>
            </a:r>
            <a:r>
              <a:rPr lang="en-US" baseline="-25000" dirty="0"/>
              <a:t>1</a:t>
            </a:r>
            <a:r>
              <a:rPr lang="en-US" dirty="0"/>
              <a:t>x</a:t>
            </a:r>
            <a:r>
              <a:rPr lang="en-US" baseline="-25000" dirty="0"/>
              <a:t>1</a:t>
            </a:r>
            <a:r>
              <a:rPr lang="en-US" dirty="0"/>
              <a:t>+ w</a:t>
            </a:r>
            <a:r>
              <a:rPr lang="en-US" baseline="-25000" dirty="0"/>
              <a:t>2</a:t>
            </a:r>
            <a:r>
              <a:rPr lang="en-US" dirty="0"/>
              <a:t>x</a:t>
            </a:r>
            <a:r>
              <a:rPr lang="en-US" baseline="-25000" dirty="0"/>
              <a:t>2</a:t>
            </a:r>
            <a:r>
              <a:rPr lang="en-US" dirty="0"/>
              <a:t> + w</a:t>
            </a:r>
            <a:r>
              <a:rPr lang="en-US" baseline="-25000" dirty="0"/>
              <a:t>3</a:t>
            </a:r>
            <a:r>
              <a:rPr lang="en-US" dirty="0"/>
              <a:t>x</a:t>
            </a:r>
            <a:r>
              <a:rPr lang="en-US" baseline="-25000" dirty="0"/>
              <a:t>3</a:t>
            </a:r>
            <a:r>
              <a:rPr lang="en-US" dirty="0"/>
              <a:t> + w</a:t>
            </a:r>
            <a:r>
              <a:rPr lang="en-US" baseline="-25000" dirty="0"/>
              <a:t>4</a:t>
            </a:r>
            <a:r>
              <a:rPr lang="en-US" dirty="0"/>
              <a:t>x</a:t>
            </a:r>
            <a:r>
              <a:rPr lang="en-US" baseline="-25000" dirty="0"/>
              <a:t>4 </a:t>
            </a:r>
            <a:r>
              <a:rPr lang="en-US" dirty="0"/>
              <a:t> +…..+ </a:t>
            </a:r>
            <a:r>
              <a:rPr lang="en-US" dirty="0" err="1"/>
              <a:t>w</a:t>
            </a:r>
            <a:r>
              <a:rPr lang="en-US" baseline="-25000" dirty="0" err="1"/>
              <a:t>n</a:t>
            </a:r>
            <a:r>
              <a:rPr lang="en-US" dirty="0" err="1"/>
              <a:t>x</a:t>
            </a:r>
            <a:r>
              <a:rPr lang="en-US" baseline="-25000" dirty="0" err="1"/>
              <a:t>n</a:t>
            </a:r>
            <a:r>
              <a:rPr lang="en-US" dirty="0"/>
              <a:t> +b</a:t>
            </a:r>
          </a:p>
          <a:p>
            <a:r>
              <a:rPr lang="en-US" dirty="0"/>
              <a:t>Large n -&gt; smaller </a:t>
            </a:r>
            <a:r>
              <a:rPr lang="en-US" dirty="0" err="1"/>
              <a:t>w</a:t>
            </a:r>
            <a:r>
              <a:rPr lang="en-US" baseline="-25000" dirty="0" err="1"/>
              <a:t>i</a:t>
            </a:r>
            <a:r>
              <a:rPr lang="en-US" dirty="0"/>
              <a:t> ; n is number of input features</a:t>
            </a:r>
          </a:p>
          <a:p>
            <a:r>
              <a:rPr lang="en-US" dirty="0"/>
              <a:t>Var(w)=2/n</a:t>
            </a:r>
          </a:p>
          <a:p>
            <a:r>
              <a:rPr lang="en-US" dirty="0"/>
              <a:t>W</a:t>
            </a:r>
            <a:r>
              <a:rPr lang="en-US" baseline="30000" dirty="0"/>
              <a:t>[l]</a:t>
            </a:r>
            <a:r>
              <a:rPr lang="en-US" dirty="0"/>
              <a:t> =</a:t>
            </a:r>
            <a:r>
              <a:rPr lang="en-US" dirty="0" err="1"/>
              <a:t>np.random.randn</a:t>
            </a:r>
            <a:r>
              <a:rPr lang="en-US" dirty="0"/>
              <a:t>(shape)*</a:t>
            </a:r>
            <a:r>
              <a:rPr lang="en-US" dirty="0" err="1"/>
              <a:t>np.sqrt</a:t>
            </a:r>
            <a:r>
              <a:rPr lang="en-US" dirty="0"/>
              <a:t>(2/n</a:t>
            </a:r>
            <a:r>
              <a:rPr lang="en-US" baseline="30000" dirty="0"/>
              <a:t>[l-1]</a:t>
            </a:r>
            <a:r>
              <a:rPr lang="en-US" dirty="0"/>
              <a:t> ); with </a:t>
            </a:r>
            <a:r>
              <a:rPr lang="en-US" dirty="0" err="1"/>
              <a:t>Relu</a:t>
            </a:r>
            <a:endParaRPr lang="en-US" dirty="0"/>
          </a:p>
          <a:p>
            <a:r>
              <a:rPr lang="en-US" dirty="0"/>
              <a:t>Xavier initialization: with tanh use </a:t>
            </a:r>
            <a:r>
              <a:rPr lang="en-US" dirty="0" err="1"/>
              <a:t>np.sqrt</a:t>
            </a:r>
            <a:r>
              <a:rPr lang="en-US" dirty="0"/>
              <a:t>(1/n</a:t>
            </a:r>
            <a:r>
              <a:rPr lang="en-US" baseline="30000" dirty="0"/>
              <a:t>[l-1]</a:t>
            </a:r>
            <a:r>
              <a:rPr lang="en-US" dirty="0"/>
              <a:t> ); </a:t>
            </a:r>
          </a:p>
          <a:p>
            <a:r>
              <a:rPr lang="en-US" dirty="0"/>
              <a:t>Some use this as well: </a:t>
            </a:r>
            <a:r>
              <a:rPr lang="en-US" dirty="0" err="1"/>
              <a:t>np.sqrt</a:t>
            </a:r>
            <a:r>
              <a:rPr lang="en-US" dirty="0"/>
              <a:t>(2/(n</a:t>
            </a:r>
            <a:r>
              <a:rPr lang="en-US" baseline="30000" dirty="0"/>
              <a:t>[l-1]</a:t>
            </a:r>
            <a:r>
              <a:rPr lang="en-US" dirty="0"/>
              <a:t> + n</a:t>
            </a:r>
            <a:r>
              <a:rPr lang="en-US" baseline="30000" dirty="0"/>
              <a:t>[l]</a:t>
            </a:r>
            <a:r>
              <a:rPr lang="en-US" dirty="0"/>
              <a:t> )); </a:t>
            </a:r>
          </a:p>
          <a:p>
            <a:endParaRPr lang="en-US" dirty="0"/>
          </a:p>
        </p:txBody>
      </p:sp>
      <p:pic>
        <p:nvPicPr>
          <p:cNvPr id="5" name="Picture 4">
            <a:extLst>
              <a:ext uri="{FF2B5EF4-FFF2-40B4-BE49-F238E27FC236}">
                <a16:creationId xmlns:a16="http://schemas.microsoft.com/office/drawing/2014/main" id="{8C9877D5-3DDE-0A4A-8A0F-02C42B29F8BE}"/>
              </a:ext>
            </a:extLst>
          </p:cNvPr>
          <p:cNvPicPr>
            <a:picLocks noChangeAspect="1"/>
          </p:cNvPicPr>
          <p:nvPr/>
        </p:nvPicPr>
        <p:blipFill rotWithShape="1">
          <a:blip r:embed="rId2"/>
          <a:srcRect t="4468"/>
          <a:stretch/>
        </p:blipFill>
        <p:spPr>
          <a:xfrm>
            <a:off x="8788260" y="1431758"/>
            <a:ext cx="2849425" cy="1897229"/>
          </a:xfrm>
          <a:prstGeom prst="rect">
            <a:avLst/>
          </a:prstGeom>
        </p:spPr>
      </p:pic>
    </p:spTree>
    <p:extLst>
      <p:ext uri="{BB962C8B-B14F-4D97-AF65-F5344CB8AC3E}">
        <p14:creationId xmlns:p14="http://schemas.microsoft.com/office/powerpoint/2010/main" val="1281435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DB50-EB69-CB4F-B8E8-08CAEF129FAB}"/>
              </a:ext>
            </a:extLst>
          </p:cNvPr>
          <p:cNvSpPr>
            <a:spLocks noGrp="1"/>
          </p:cNvSpPr>
          <p:nvPr>
            <p:ph type="title"/>
          </p:nvPr>
        </p:nvSpPr>
        <p:spPr/>
        <p:txBody>
          <a:bodyPr/>
          <a:lstStyle/>
          <a:p>
            <a:r>
              <a:rPr lang="en-US" dirty="0"/>
              <a:t>One layer of CNN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278AFD-A8CB-0346-B8EF-FDB328F1EEC6}"/>
                  </a:ext>
                </a:extLst>
              </p:cNvPr>
              <p:cNvSpPr>
                <a:spLocks noGrp="1"/>
              </p:cNvSpPr>
              <p:nvPr>
                <p:ph idx="1"/>
              </p:nvPr>
            </p:nvSpPr>
            <p:spPr>
              <a:xfrm>
                <a:off x="838200" y="1551008"/>
                <a:ext cx="10515600" cy="5139159"/>
              </a:xfrm>
            </p:spPr>
            <p:txBody>
              <a:bodyPr>
                <a:normAutofit fontScale="92500" lnSpcReduction="10000"/>
              </a:bodyPr>
              <a:lstStyle/>
              <a:p>
                <a:r>
                  <a:rPr lang="en-US" dirty="0"/>
                  <a:t>If you have 10 filters that are 3*3*3  in one layer of a neural network , how many parameters does that layer have?</a:t>
                </a:r>
              </a:p>
              <a:p>
                <a:r>
                  <a:rPr lang="en-US" dirty="0"/>
                  <a:t>3*3*3 (dimension of each filter) +bias * 10 = (27+1)*10</a:t>
                </a:r>
              </a:p>
              <a:p>
                <a:r>
                  <a:rPr lang="en-US" dirty="0"/>
                  <a:t>If layer l is a convolution layer:</a:t>
                </a:r>
              </a:p>
              <a:p>
                <a:pPr lvl="1"/>
                <a:r>
                  <a:rPr lang="en-US" dirty="0"/>
                  <a:t>f</a:t>
                </a:r>
                <a:r>
                  <a:rPr lang="en-US" baseline="30000" dirty="0"/>
                  <a:t>[l] </a:t>
                </a:r>
                <a:r>
                  <a:rPr lang="en-US" dirty="0"/>
                  <a:t> =filter size; p</a:t>
                </a:r>
                <a:r>
                  <a:rPr lang="en-US" baseline="30000" dirty="0"/>
                  <a:t>[l] </a:t>
                </a:r>
                <a:r>
                  <a:rPr lang="en-US" dirty="0"/>
                  <a:t>=padding; s</a:t>
                </a:r>
                <a:r>
                  <a:rPr lang="en-US" baseline="30000" dirty="0"/>
                  <a:t>[l]</a:t>
                </a:r>
                <a:r>
                  <a:rPr lang="en-US" dirty="0"/>
                  <a:t> =stride</a:t>
                </a:r>
              </a:p>
              <a:p>
                <a:pPr lvl="1"/>
                <a:r>
                  <a:rPr lang="en-US" dirty="0"/>
                  <a:t>Input=</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𝐻</m:t>
                        </m:r>
                      </m:sub>
                      <m:sup>
                        <m:r>
                          <a:rPr lang="en-US" b="0" i="1" smtClean="0">
                            <a:latin typeface="Cambria Math" panose="02040503050406030204" pitchFamily="18" charset="0"/>
                          </a:rPr>
                          <m:t>𝑙</m:t>
                        </m:r>
                        <m:r>
                          <a:rPr lang="en-US" b="0" i="1" smtClean="0">
                            <a:latin typeface="Cambria Math" panose="02040503050406030204" pitchFamily="18" charset="0"/>
                          </a:rPr>
                          <m:t>−1</m:t>
                        </m:r>
                      </m:sup>
                    </m:sSubSup>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𝑊</m:t>
                        </m:r>
                      </m:sub>
                      <m:sup>
                        <m:r>
                          <a:rPr lang="en-US" b="0" i="1" smtClean="0">
                            <a:latin typeface="Cambria Math" panose="02040503050406030204" pitchFamily="18" charset="0"/>
                          </a:rPr>
                          <m:t>𝑙</m:t>
                        </m:r>
                        <m:r>
                          <a:rPr lang="en-US" b="0" i="1" smtClean="0">
                            <a:latin typeface="Cambria Math" panose="02040503050406030204" pitchFamily="18" charset="0"/>
                          </a:rPr>
                          <m:t>−1</m:t>
                        </m:r>
                      </m:sup>
                    </m:sSubSup>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𝑐</m:t>
                        </m:r>
                      </m:sub>
                      <m:sup>
                        <m:r>
                          <a:rPr lang="en-US" b="0" i="1" smtClean="0">
                            <a:latin typeface="Cambria Math" panose="02040503050406030204" pitchFamily="18" charset="0"/>
                          </a:rPr>
                          <m:t>𝑙</m:t>
                        </m:r>
                        <m:r>
                          <a:rPr lang="en-US" b="0" i="1" smtClean="0">
                            <a:latin typeface="Cambria Math" panose="02040503050406030204" pitchFamily="18" charset="0"/>
                          </a:rPr>
                          <m:t>−1</m:t>
                        </m:r>
                      </m:sup>
                    </m:sSubSup>
                  </m:oMath>
                </a14:m>
                <a:r>
                  <a:rPr lang="en-US" dirty="0"/>
                  <a:t> (Input comes from previous layer, H-height, W-weight, c-channels)</a:t>
                </a:r>
              </a:p>
              <a:p>
                <a:pPr lvl="1"/>
                <a:r>
                  <a:rPr lang="en-US" dirty="0"/>
                  <a:t>Output=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𝐻</m:t>
                        </m:r>
                      </m:sub>
                      <m:sup>
                        <m:r>
                          <a:rPr lang="en-US" b="0" i="1" smtClean="0">
                            <a:latin typeface="Cambria Math" panose="02040503050406030204" pitchFamily="18" charset="0"/>
                          </a:rPr>
                          <m:t>𝑙</m:t>
                        </m:r>
                      </m:sup>
                    </m:sSubSup>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𝑊</m:t>
                        </m:r>
                      </m:sub>
                      <m:sup>
                        <m:r>
                          <a:rPr lang="en-US" b="0" i="1" smtClean="0">
                            <a:latin typeface="Cambria Math" panose="02040503050406030204" pitchFamily="18" charset="0"/>
                          </a:rPr>
                          <m:t>𝑙</m:t>
                        </m:r>
                      </m:sup>
                    </m:sSubSup>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𝑐</m:t>
                        </m:r>
                      </m:sub>
                      <m:sup>
                        <m:r>
                          <a:rPr lang="en-US" b="0" i="1" smtClean="0">
                            <a:latin typeface="Cambria Math" panose="02040503050406030204" pitchFamily="18" charset="0"/>
                          </a:rPr>
                          <m:t>𝑙</m:t>
                        </m:r>
                      </m:sup>
                    </m:sSubSup>
                  </m:oMath>
                </a14:m>
                <a:endParaRPr lang="en-US" dirty="0"/>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𝑐</m:t>
                        </m:r>
                      </m:sub>
                      <m:sup>
                        <m:r>
                          <a:rPr lang="en-US" b="0" i="1" smtClean="0">
                            <a:latin typeface="Cambria Math" panose="02040503050406030204" pitchFamily="18" charset="0"/>
                          </a:rPr>
                          <m:t>𝑙</m:t>
                        </m:r>
                      </m:sup>
                    </m:sSubSup>
                  </m:oMath>
                </a14:m>
                <a:r>
                  <a:rPr lang="en-US" dirty="0"/>
                  <a:t>=number of filters; each filter of size f</a:t>
                </a:r>
                <a:r>
                  <a:rPr lang="en-US" baseline="30000" dirty="0"/>
                  <a:t>[l] </a:t>
                </a:r>
                <a:r>
                  <a:rPr lang="en-US" dirty="0"/>
                  <a:t>*f</a:t>
                </a:r>
                <a:r>
                  <a:rPr lang="en-US" baseline="30000" dirty="0"/>
                  <a:t>[l] </a:t>
                </a:r>
                <a14:m>
                  <m:oMath xmlns:m="http://schemas.openxmlformats.org/officeDocument/2006/math">
                    <m:sSubSup>
                      <m:sSubSupPr>
                        <m:ctrlPr>
                          <a:rPr lang="en-US" i="1" smtClean="0">
                            <a:latin typeface="Cambria Math" panose="02040503050406030204" pitchFamily="18" charset="0"/>
                          </a:rPr>
                        </m:ctrlPr>
                      </m:sSubSupPr>
                      <m:e>
                        <m:r>
                          <m:rPr>
                            <m:nor/>
                          </m:rPr>
                          <a:rPr lang="en-US" b="0" i="0"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𝑐</m:t>
                        </m:r>
                      </m:sub>
                      <m:sup>
                        <m:r>
                          <a:rPr lang="en-US" b="0" i="1" smtClean="0">
                            <a:latin typeface="Cambria Math" panose="02040503050406030204" pitchFamily="18" charset="0"/>
                          </a:rPr>
                          <m:t>𝑙</m:t>
                        </m:r>
                        <m:r>
                          <a:rPr lang="en-US" b="0" i="1" smtClean="0">
                            <a:latin typeface="Cambria Math" panose="02040503050406030204" pitchFamily="18" charset="0"/>
                          </a:rPr>
                          <m:t>−1</m:t>
                        </m:r>
                      </m:sup>
                    </m:sSubSup>
                  </m:oMath>
                </a14:m>
                <a:endParaRPr lang="en-US" dirty="0"/>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𝐻</m:t>
                        </m:r>
                      </m:sub>
                      <m:sup>
                        <m:r>
                          <a:rPr lang="en-US" b="0" i="1" smtClean="0">
                            <a:latin typeface="Cambria Math" panose="02040503050406030204" pitchFamily="18" charset="0"/>
                          </a:rPr>
                          <m:t>𝑙</m:t>
                        </m:r>
                      </m:sup>
                    </m:sSubSup>
                  </m:oMath>
                </a14:m>
                <a:r>
                  <a:rPr lang="en-US" dirty="0"/>
                  <a:t> =</a:t>
                </a:r>
                <a14:m>
                  <m:oMath xmlns:m="http://schemas.openxmlformats.org/officeDocument/2006/math">
                    <m:d>
                      <m:dPr>
                        <m:begChr m:val="⌊"/>
                        <m:endChr m:val="⌋"/>
                        <m:ctrlPr>
                          <a:rPr lang="en-US" i="1" dirty="0" smtClean="0">
                            <a:latin typeface="Cambria Math" panose="02040503050406030204" pitchFamily="18" charset="0"/>
                          </a:rPr>
                        </m:ctrlPr>
                      </m:dPr>
                      <m:e>
                        <m:f>
                          <m:fPr>
                            <m:ctrlPr>
                              <a:rPr lang="en-US" i="1" dirty="0"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𝐻</m:t>
                                </m:r>
                              </m:sub>
                              <m:sup>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2</m:t>
                                </m:r>
                                <m:r>
                                  <a:rPr lang="en-US" b="0" i="1" smtClean="0">
                                    <a:latin typeface="Cambria Math" panose="02040503050406030204" pitchFamily="18" charset="0"/>
                                  </a:rPr>
                                  <m:t>𝑝</m:t>
                                </m:r>
                              </m:e>
                              <m:sub/>
                              <m:sup>
                                <m:r>
                                  <a:rPr lang="en-US" b="0" i="1" smtClean="0">
                                    <a:latin typeface="Cambria Math" panose="02040503050406030204" pitchFamily="18" charset="0"/>
                                  </a:rPr>
                                  <m:t>𝑙</m:t>
                                </m:r>
                              </m:sup>
                            </m:sSubSup>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𝑓</m:t>
                                </m:r>
                              </m:e>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num>
                          <m:den>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𝑠</m:t>
                                </m:r>
                              </m:e>
                              <m:sup>
                                <m:r>
                                  <a:rPr lang="en-US" b="0" i="1" dirty="0" smtClean="0">
                                    <a:latin typeface="Cambria Math" panose="02040503050406030204" pitchFamily="18" charset="0"/>
                                  </a:rPr>
                                  <m:t>[</m:t>
                                </m:r>
                                <m:r>
                                  <a:rPr lang="en-US" b="0" i="1" dirty="0" smtClean="0">
                                    <a:latin typeface="Cambria Math" panose="02040503050406030204" pitchFamily="18" charset="0"/>
                                  </a:rPr>
                                  <m:t>𝑙</m:t>
                                </m:r>
                                <m:r>
                                  <a:rPr lang="en-US" b="0" i="1" dirty="0" smtClean="0">
                                    <a:latin typeface="Cambria Math" panose="02040503050406030204" pitchFamily="18" charset="0"/>
                                  </a:rPr>
                                  <m:t>]</m:t>
                                </m:r>
                              </m:sup>
                            </m:sSup>
                          </m:den>
                        </m:f>
                        <m:r>
                          <a:rPr lang="en-US" b="0" i="1" dirty="0" smtClean="0">
                            <a:latin typeface="Cambria Math" panose="02040503050406030204" pitchFamily="18" charset="0"/>
                          </a:rPr>
                          <m:t>+1</m:t>
                        </m:r>
                      </m:e>
                    </m:d>
                  </m:oMath>
                </a14:m>
                <a:r>
                  <a:rPr lang="en-US" dirty="0"/>
                  <a:t>; same for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𝑤</m:t>
                        </m:r>
                      </m:sub>
                      <m:sup>
                        <m:r>
                          <a:rPr lang="en-US" b="0" i="1" smtClean="0">
                            <a:latin typeface="Cambria Math" panose="02040503050406030204" pitchFamily="18" charset="0"/>
                          </a:rPr>
                          <m:t>𝑙</m:t>
                        </m:r>
                      </m:sup>
                    </m:sSubSup>
                  </m:oMath>
                </a14:m>
                <a:endParaRPr lang="en-US" dirty="0"/>
              </a:p>
              <a:p>
                <a:pPr lvl="1"/>
                <a:r>
                  <a:rPr lang="en-US" dirty="0"/>
                  <a:t>Activations: a</a:t>
                </a:r>
                <a:r>
                  <a:rPr lang="en-US" baseline="30000" dirty="0"/>
                  <a:t>[l] </a:t>
                </a:r>
                <a:r>
                  <a:rPr lang="en-US" dirty="0"/>
                  <a:t>=</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𝐻</m:t>
                        </m:r>
                      </m:sub>
                      <m:sup>
                        <m:r>
                          <a:rPr lang="en-US" b="0" i="1" smtClean="0">
                            <a:latin typeface="Cambria Math" panose="02040503050406030204" pitchFamily="18" charset="0"/>
                          </a:rPr>
                          <m:t>𝑙</m:t>
                        </m:r>
                      </m:sup>
                    </m:sSubSup>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𝑊</m:t>
                        </m:r>
                      </m:sub>
                      <m:sup>
                        <m:r>
                          <a:rPr lang="en-US" b="0" i="1" smtClean="0">
                            <a:latin typeface="Cambria Math" panose="02040503050406030204" pitchFamily="18" charset="0"/>
                          </a:rPr>
                          <m:t>𝑙</m:t>
                        </m:r>
                      </m:sup>
                    </m:sSubSup>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𝑐</m:t>
                        </m:r>
                      </m:sub>
                      <m:sup>
                        <m:r>
                          <a:rPr lang="en-US" b="0" i="1" smtClean="0">
                            <a:latin typeface="Cambria Math" panose="02040503050406030204" pitchFamily="18" charset="0"/>
                          </a:rPr>
                          <m:t>𝑙</m:t>
                        </m:r>
                      </m:sup>
                    </m:sSubSup>
                  </m:oMath>
                </a14:m>
                <a:r>
                  <a:rPr lang="en-US" dirty="0"/>
                  <a:t>;  A</a:t>
                </a:r>
                <a:r>
                  <a:rPr lang="en-US" baseline="30000" dirty="0"/>
                  <a:t>[l] </a:t>
                </a:r>
                <a:r>
                  <a:rPr lang="en-US" dirty="0"/>
                  <a:t>=m*</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𝐻</m:t>
                        </m:r>
                      </m:sub>
                      <m:sup>
                        <m:r>
                          <a:rPr lang="en-US" b="0" i="1" smtClean="0">
                            <a:latin typeface="Cambria Math" panose="02040503050406030204" pitchFamily="18" charset="0"/>
                          </a:rPr>
                          <m:t>𝑙</m:t>
                        </m:r>
                      </m:sup>
                    </m:sSubSup>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𝑊</m:t>
                        </m:r>
                      </m:sub>
                      <m:sup>
                        <m:r>
                          <a:rPr lang="en-US" b="0" i="1" smtClean="0">
                            <a:latin typeface="Cambria Math" panose="02040503050406030204" pitchFamily="18" charset="0"/>
                          </a:rPr>
                          <m:t>𝑙</m:t>
                        </m:r>
                      </m:sup>
                    </m:sSubSup>
                  </m:oMath>
                </a14:m>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𝑐</m:t>
                        </m:r>
                      </m:sub>
                      <m:sup>
                        <m:r>
                          <a:rPr lang="en-US" b="0" i="1" smtClean="0">
                            <a:latin typeface="Cambria Math" panose="02040503050406030204" pitchFamily="18" charset="0"/>
                          </a:rPr>
                          <m:t>𝑙</m:t>
                        </m:r>
                      </m:sup>
                    </m:sSubSup>
                  </m:oMath>
                </a14:m>
                <a:endParaRPr lang="en-US" dirty="0"/>
              </a:p>
              <a:p>
                <a:pPr lvl="1"/>
                <a:r>
                  <a:rPr lang="en-US" dirty="0"/>
                  <a:t>Weights: f</a:t>
                </a:r>
                <a:r>
                  <a:rPr lang="en-US" baseline="30000" dirty="0"/>
                  <a:t>[l] </a:t>
                </a:r>
                <a:r>
                  <a:rPr lang="en-US" dirty="0"/>
                  <a:t>*f</a:t>
                </a:r>
                <a:r>
                  <a:rPr lang="en-US" baseline="30000" dirty="0"/>
                  <a:t>[l] </a:t>
                </a:r>
                <a14:m>
                  <m:oMath xmlns:m="http://schemas.openxmlformats.org/officeDocument/2006/math">
                    <m:sSubSup>
                      <m:sSubSupPr>
                        <m:ctrlPr>
                          <a:rPr lang="en-US" i="1" smtClean="0">
                            <a:latin typeface="Cambria Math" panose="02040503050406030204" pitchFamily="18" charset="0"/>
                          </a:rPr>
                        </m:ctrlPr>
                      </m:sSubSupPr>
                      <m:e>
                        <m:r>
                          <m:rPr>
                            <m:nor/>
                          </m:rPr>
                          <a:rPr lang="en-US" b="0" i="0"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𝑐</m:t>
                        </m:r>
                      </m:sub>
                      <m:sup>
                        <m:r>
                          <a:rPr lang="en-US" b="0" i="1" smtClean="0">
                            <a:latin typeface="Cambria Math" panose="02040503050406030204" pitchFamily="18" charset="0"/>
                          </a:rPr>
                          <m:t>𝑙</m:t>
                        </m:r>
                        <m:r>
                          <a:rPr lang="en-US" b="0" i="1" smtClean="0">
                            <a:latin typeface="Cambria Math" panose="02040503050406030204" pitchFamily="18" charset="0"/>
                          </a:rPr>
                          <m:t>−1</m:t>
                        </m:r>
                      </m:sup>
                    </m:sSubSup>
                  </m:oMath>
                </a14:m>
                <a:r>
                  <a:rPr lang="en-US" dirty="0"/>
                  <a:t> </a:t>
                </a:r>
                <a14:m>
                  <m:oMath xmlns:m="http://schemas.openxmlformats.org/officeDocument/2006/math">
                    <m:sSubSup>
                      <m:sSubSupPr>
                        <m:ctrlPr>
                          <a:rPr lang="en-US" i="1" smtClean="0">
                            <a:latin typeface="Cambria Math" panose="02040503050406030204" pitchFamily="18" charset="0"/>
                          </a:rPr>
                        </m:ctrlPr>
                      </m:sSubSupPr>
                      <m:e>
                        <m:r>
                          <m:rPr>
                            <m:nor/>
                          </m:rPr>
                          <a:rPr lang="en-US" b="0" i="0"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𝑐</m:t>
                        </m:r>
                      </m:sub>
                      <m:sup>
                        <m:r>
                          <a:rPr lang="en-US" b="0" i="1" smtClean="0">
                            <a:latin typeface="Cambria Math" panose="02040503050406030204" pitchFamily="18" charset="0"/>
                          </a:rPr>
                          <m:t>𝑙</m:t>
                        </m:r>
                      </m:sup>
                    </m:sSubSup>
                  </m:oMath>
                </a14:m>
                <a:endParaRPr lang="en-US" dirty="0"/>
              </a:p>
              <a:p>
                <a:pPr lvl="1"/>
                <a:r>
                  <a:rPr lang="en-US" dirty="0"/>
                  <a:t>Bias: </a:t>
                </a:r>
                <a14:m>
                  <m:oMath xmlns:m="http://schemas.openxmlformats.org/officeDocument/2006/math">
                    <m:sSubSup>
                      <m:sSubSupPr>
                        <m:ctrlPr>
                          <a:rPr lang="en-US" i="1" smtClean="0">
                            <a:latin typeface="Cambria Math" panose="02040503050406030204" pitchFamily="18" charset="0"/>
                          </a:rPr>
                        </m:ctrlPr>
                      </m:sSubSupPr>
                      <m:e>
                        <m:r>
                          <m:rPr>
                            <m:nor/>
                          </m:rPr>
                          <a:rPr lang="en-US" b="0" i="0"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𝑐</m:t>
                        </m:r>
                      </m:sub>
                      <m:sup>
                        <m:r>
                          <a:rPr lang="en-US" b="0" i="1" smtClean="0">
                            <a:latin typeface="Cambria Math" panose="02040503050406030204" pitchFamily="18" charset="0"/>
                          </a:rPr>
                          <m:t>𝑙</m:t>
                        </m:r>
                      </m:sup>
                    </m:sSubSup>
                  </m:oMath>
                </a14:m>
                <a:r>
                  <a:rPr lang="en-US" dirty="0"/>
                  <a:t> - (1,1,1, </a:t>
                </a:r>
                <a14:m>
                  <m:oMath xmlns:m="http://schemas.openxmlformats.org/officeDocument/2006/math">
                    <m:sSubSup>
                      <m:sSubSupPr>
                        <m:ctrlPr>
                          <a:rPr lang="en-US" i="1" smtClean="0">
                            <a:latin typeface="Cambria Math" panose="02040503050406030204" pitchFamily="18" charset="0"/>
                          </a:rPr>
                        </m:ctrlPr>
                      </m:sSubSupPr>
                      <m:e>
                        <m:r>
                          <m:rPr>
                            <m:nor/>
                          </m:rPr>
                          <a:rPr lang="en-US" b="0" i="0" smtClean="0">
                            <a:latin typeface="Cambria Math" panose="02040503050406030204" pitchFamily="18" charset="0"/>
                          </a:rPr>
                          <m:t> </m:t>
                        </m:r>
                        <m:r>
                          <a:rPr lang="en-US" b="0" i="1" smtClean="0">
                            <a:latin typeface="Cambria Math" panose="02040503050406030204" pitchFamily="18" charset="0"/>
                          </a:rPr>
                          <m:t>𝑛</m:t>
                        </m:r>
                      </m:e>
                      <m:sub>
                        <m:r>
                          <a:rPr lang="en-US" b="0" i="1" smtClean="0">
                            <a:latin typeface="Cambria Math" panose="02040503050406030204" pitchFamily="18" charset="0"/>
                          </a:rPr>
                          <m:t>𝑐</m:t>
                        </m:r>
                      </m:sub>
                      <m:sup>
                        <m:r>
                          <a:rPr lang="en-US" b="0" i="1" smtClean="0">
                            <a:latin typeface="Cambria Math" panose="02040503050406030204" pitchFamily="18" charset="0"/>
                          </a:rPr>
                          <m:t>𝑙</m:t>
                        </m:r>
                      </m:sup>
                    </m:sSubSup>
                  </m:oMath>
                </a14:m>
                <a:r>
                  <a:rPr lang="en-US" dirty="0"/>
                  <a:t>)</a:t>
                </a:r>
              </a:p>
            </p:txBody>
          </p:sp>
        </mc:Choice>
        <mc:Fallback xmlns="">
          <p:sp>
            <p:nvSpPr>
              <p:cNvPr id="3" name="Content Placeholder 2">
                <a:extLst>
                  <a:ext uri="{FF2B5EF4-FFF2-40B4-BE49-F238E27FC236}">
                    <a16:creationId xmlns:a16="http://schemas.microsoft.com/office/drawing/2014/main" id="{99278AFD-A8CB-0346-B8EF-FDB328F1EEC6}"/>
                  </a:ext>
                </a:extLst>
              </p:cNvPr>
              <p:cNvSpPr>
                <a:spLocks noGrp="1" noRot="1" noChangeAspect="1" noMove="1" noResize="1" noEditPoints="1" noAdjustHandles="1" noChangeArrowheads="1" noChangeShapeType="1" noTextEdit="1"/>
              </p:cNvSpPr>
              <p:nvPr>
                <p:ph idx="1"/>
              </p:nvPr>
            </p:nvSpPr>
            <p:spPr>
              <a:xfrm>
                <a:off x="838200" y="1551008"/>
                <a:ext cx="10515600" cy="5139159"/>
              </a:xfrm>
              <a:blipFill>
                <a:blip r:embed="rId2"/>
                <a:stretch>
                  <a:fillRect l="-844" t="-2217" r="-483"/>
                </a:stretch>
              </a:blipFill>
            </p:spPr>
            <p:txBody>
              <a:bodyPr/>
              <a:lstStyle/>
              <a:p>
                <a:r>
                  <a:rPr lang="en-US">
                    <a:noFill/>
                  </a:rPr>
                  <a:t> </a:t>
                </a:r>
              </a:p>
            </p:txBody>
          </p:sp>
        </mc:Fallback>
      </mc:AlternateContent>
    </p:spTree>
    <p:extLst>
      <p:ext uri="{BB962C8B-B14F-4D97-AF65-F5344CB8AC3E}">
        <p14:creationId xmlns:p14="http://schemas.microsoft.com/office/powerpoint/2010/main" val="4205865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B73125C-970D-1540-B0EA-F0A34AE18DA7}"/>
              </a:ext>
            </a:extLst>
          </p:cNvPr>
          <p:cNvPicPr>
            <a:picLocks noGrp="1" noChangeAspect="1"/>
          </p:cNvPicPr>
          <p:nvPr>
            <p:ph idx="1"/>
          </p:nvPr>
        </p:nvPicPr>
        <p:blipFill rotWithShape="1">
          <a:blip r:embed="rId2"/>
          <a:srcRect t="2382" b="953"/>
          <a:stretch/>
        </p:blipFill>
        <p:spPr>
          <a:xfrm>
            <a:off x="628305" y="625034"/>
            <a:ext cx="10865356" cy="5660020"/>
          </a:xfrm>
          <a:prstGeom prst="rect">
            <a:avLst/>
          </a:prstGeom>
        </p:spPr>
      </p:pic>
    </p:spTree>
    <p:extLst>
      <p:ext uri="{BB962C8B-B14F-4D97-AF65-F5344CB8AC3E}">
        <p14:creationId xmlns:p14="http://schemas.microsoft.com/office/powerpoint/2010/main" val="1618244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FAD4-0B79-A34D-A3F3-02561CF0486A}"/>
              </a:ext>
            </a:extLst>
          </p:cNvPr>
          <p:cNvSpPr>
            <a:spLocks noGrp="1"/>
          </p:cNvSpPr>
          <p:nvPr>
            <p:ph type="title"/>
          </p:nvPr>
        </p:nvSpPr>
        <p:spPr/>
        <p:txBody>
          <a:bodyPr/>
          <a:lstStyle/>
          <a:p>
            <a:r>
              <a:rPr lang="en-US" dirty="0"/>
              <a:t>Types of layers in Convolutional network</a:t>
            </a:r>
          </a:p>
        </p:txBody>
      </p:sp>
      <p:sp>
        <p:nvSpPr>
          <p:cNvPr id="3" name="Content Placeholder 2">
            <a:extLst>
              <a:ext uri="{FF2B5EF4-FFF2-40B4-BE49-F238E27FC236}">
                <a16:creationId xmlns:a16="http://schemas.microsoft.com/office/drawing/2014/main" id="{BBDC12A3-E4CC-E142-A24E-48CCB1108F76}"/>
              </a:ext>
            </a:extLst>
          </p:cNvPr>
          <p:cNvSpPr>
            <a:spLocks noGrp="1"/>
          </p:cNvSpPr>
          <p:nvPr>
            <p:ph idx="1"/>
          </p:nvPr>
        </p:nvSpPr>
        <p:spPr/>
        <p:txBody>
          <a:bodyPr/>
          <a:lstStyle/>
          <a:p>
            <a:r>
              <a:rPr lang="en-US" dirty="0"/>
              <a:t>Convolution (CONV)</a:t>
            </a:r>
          </a:p>
          <a:p>
            <a:r>
              <a:rPr lang="en-US" dirty="0"/>
              <a:t>Pooling (POOL)</a:t>
            </a:r>
          </a:p>
          <a:p>
            <a:r>
              <a:rPr lang="en-US" dirty="0"/>
              <a:t>Fully Connected (FC)</a:t>
            </a:r>
          </a:p>
        </p:txBody>
      </p:sp>
    </p:spTree>
    <p:extLst>
      <p:ext uri="{BB962C8B-B14F-4D97-AF65-F5344CB8AC3E}">
        <p14:creationId xmlns:p14="http://schemas.microsoft.com/office/powerpoint/2010/main" val="4063322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2AC2-B9B0-5340-AC69-05C95BCE5D3F}"/>
              </a:ext>
            </a:extLst>
          </p:cNvPr>
          <p:cNvSpPr>
            <a:spLocks noGrp="1"/>
          </p:cNvSpPr>
          <p:nvPr>
            <p:ph type="title"/>
          </p:nvPr>
        </p:nvSpPr>
        <p:spPr/>
        <p:txBody>
          <a:bodyPr/>
          <a:lstStyle/>
          <a:p>
            <a:r>
              <a:rPr lang="en-US" dirty="0"/>
              <a:t>Pooling Layers: Max Pooling</a:t>
            </a:r>
          </a:p>
        </p:txBody>
      </p:sp>
      <p:sp>
        <p:nvSpPr>
          <p:cNvPr id="3" name="Content Placeholder 2">
            <a:extLst>
              <a:ext uri="{FF2B5EF4-FFF2-40B4-BE49-F238E27FC236}">
                <a16:creationId xmlns:a16="http://schemas.microsoft.com/office/drawing/2014/main" id="{4B5D9450-6216-FE49-95C0-036C24FFB3CF}"/>
              </a:ext>
            </a:extLst>
          </p:cNvPr>
          <p:cNvSpPr>
            <a:spLocks noGrp="1"/>
          </p:cNvSpPr>
          <p:nvPr>
            <p:ph idx="1"/>
          </p:nvPr>
        </p:nvSpPr>
        <p:spPr/>
        <p:txBody>
          <a:bodyPr/>
          <a:lstStyle/>
          <a:p>
            <a:r>
              <a:rPr lang="en-US" dirty="0"/>
              <a:t>No parameters to learn like weights</a:t>
            </a:r>
          </a:p>
          <a:p>
            <a:r>
              <a:rPr lang="en-US" dirty="0"/>
              <a:t>Hyperparameters</a:t>
            </a:r>
          </a:p>
          <a:p>
            <a:pPr lvl="1"/>
            <a:r>
              <a:rPr lang="en-US" dirty="0"/>
              <a:t>f: filter size</a:t>
            </a:r>
          </a:p>
          <a:p>
            <a:pPr lvl="1"/>
            <a:r>
              <a:rPr lang="en-US" dirty="0"/>
              <a:t>s: stride</a:t>
            </a:r>
          </a:p>
          <a:p>
            <a:pPr lvl="1"/>
            <a:r>
              <a:rPr lang="en-US" dirty="0"/>
              <a:t>Max or average pooling</a:t>
            </a:r>
          </a:p>
          <a:p>
            <a:pPr lvl="1"/>
            <a:r>
              <a:rPr lang="en-US" dirty="0"/>
              <a:t>P: padding (very rarely used in max pooling)</a:t>
            </a:r>
          </a:p>
        </p:txBody>
      </p:sp>
    </p:spTree>
    <p:extLst>
      <p:ext uri="{BB962C8B-B14F-4D97-AF65-F5344CB8AC3E}">
        <p14:creationId xmlns:p14="http://schemas.microsoft.com/office/powerpoint/2010/main" val="20507735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066BB-144D-5C40-BD42-494281A86C4A}"/>
              </a:ext>
            </a:extLst>
          </p:cNvPr>
          <p:cNvSpPr>
            <a:spLocks noGrp="1"/>
          </p:cNvSpPr>
          <p:nvPr>
            <p:ph type="title"/>
          </p:nvPr>
        </p:nvSpPr>
        <p:spPr/>
        <p:txBody>
          <a:bodyPr/>
          <a:lstStyle/>
          <a:p>
            <a:r>
              <a:rPr lang="en-US" dirty="0"/>
              <a:t>Pooling Layers: Max Pooling</a:t>
            </a:r>
          </a:p>
        </p:txBody>
      </p:sp>
      <p:pic>
        <p:nvPicPr>
          <p:cNvPr id="4" name="Content Placeholder 3">
            <a:extLst>
              <a:ext uri="{FF2B5EF4-FFF2-40B4-BE49-F238E27FC236}">
                <a16:creationId xmlns:a16="http://schemas.microsoft.com/office/drawing/2014/main" id="{971D88D2-D4F8-B044-A9CF-8B2625072CDB}"/>
              </a:ext>
            </a:extLst>
          </p:cNvPr>
          <p:cNvPicPr>
            <a:picLocks noGrp="1" noChangeAspect="1"/>
          </p:cNvPicPr>
          <p:nvPr>
            <p:ph idx="1"/>
          </p:nvPr>
        </p:nvPicPr>
        <p:blipFill>
          <a:blip r:embed="rId2"/>
          <a:stretch>
            <a:fillRect/>
          </a:stretch>
        </p:blipFill>
        <p:spPr>
          <a:xfrm>
            <a:off x="3214544" y="4066990"/>
            <a:ext cx="5292848" cy="2642408"/>
          </a:xfrm>
          <a:prstGeom prst="rect">
            <a:avLst/>
          </a:prstGeom>
        </p:spPr>
      </p:pic>
      <p:pic>
        <p:nvPicPr>
          <p:cNvPr id="5" name="Picture 4">
            <a:extLst>
              <a:ext uri="{FF2B5EF4-FFF2-40B4-BE49-F238E27FC236}">
                <a16:creationId xmlns:a16="http://schemas.microsoft.com/office/drawing/2014/main" id="{91CF31B3-E3C6-B841-990E-EA66D920172B}"/>
              </a:ext>
            </a:extLst>
          </p:cNvPr>
          <p:cNvPicPr>
            <a:picLocks noChangeAspect="1"/>
          </p:cNvPicPr>
          <p:nvPr/>
        </p:nvPicPr>
        <p:blipFill>
          <a:blip r:embed="rId3"/>
          <a:stretch>
            <a:fillRect/>
          </a:stretch>
        </p:blipFill>
        <p:spPr>
          <a:xfrm>
            <a:off x="3214544" y="1539433"/>
            <a:ext cx="4870998" cy="2256298"/>
          </a:xfrm>
          <a:prstGeom prst="rect">
            <a:avLst/>
          </a:prstGeom>
        </p:spPr>
      </p:pic>
    </p:spTree>
    <p:extLst>
      <p:ext uri="{BB962C8B-B14F-4D97-AF65-F5344CB8AC3E}">
        <p14:creationId xmlns:p14="http://schemas.microsoft.com/office/powerpoint/2010/main" val="1713782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E4AD-64BE-0C44-9005-205DFEA7E18B}"/>
              </a:ext>
            </a:extLst>
          </p:cNvPr>
          <p:cNvSpPr>
            <a:spLocks noGrp="1"/>
          </p:cNvSpPr>
          <p:nvPr>
            <p:ph type="title"/>
          </p:nvPr>
        </p:nvSpPr>
        <p:spPr/>
        <p:txBody>
          <a:bodyPr/>
          <a:lstStyle/>
          <a:p>
            <a:r>
              <a:rPr lang="en-US" dirty="0"/>
              <a:t>Pooling Layers: Average Pooling</a:t>
            </a:r>
          </a:p>
        </p:txBody>
      </p:sp>
      <p:pic>
        <p:nvPicPr>
          <p:cNvPr id="4" name="Content Placeholder 3">
            <a:extLst>
              <a:ext uri="{FF2B5EF4-FFF2-40B4-BE49-F238E27FC236}">
                <a16:creationId xmlns:a16="http://schemas.microsoft.com/office/drawing/2014/main" id="{4FA89B4F-2F8D-4941-858F-5EA03628FC69}"/>
              </a:ext>
            </a:extLst>
          </p:cNvPr>
          <p:cNvPicPr>
            <a:picLocks noGrp="1" noChangeAspect="1"/>
          </p:cNvPicPr>
          <p:nvPr>
            <p:ph idx="1"/>
          </p:nvPr>
        </p:nvPicPr>
        <p:blipFill>
          <a:blip r:embed="rId2"/>
          <a:stretch>
            <a:fillRect/>
          </a:stretch>
        </p:blipFill>
        <p:spPr>
          <a:xfrm>
            <a:off x="1527883" y="1825625"/>
            <a:ext cx="9136233" cy="4351338"/>
          </a:xfrm>
          <a:prstGeom prst="rect">
            <a:avLst/>
          </a:prstGeom>
        </p:spPr>
      </p:pic>
    </p:spTree>
    <p:extLst>
      <p:ext uri="{BB962C8B-B14F-4D97-AF65-F5344CB8AC3E}">
        <p14:creationId xmlns:p14="http://schemas.microsoft.com/office/powerpoint/2010/main" val="4214355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006BE-DAF9-534B-BDED-7198C9E8AD4B}"/>
              </a:ext>
            </a:extLst>
          </p:cNvPr>
          <p:cNvSpPr>
            <a:spLocks noGrp="1"/>
          </p:cNvSpPr>
          <p:nvPr>
            <p:ph type="title"/>
          </p:nvPr>
        </p:nvSpPr>
        <p:spPr/>
        <p:txBody>
          <a:bodyPr/>
          <a:lstStyle/>
          <a:p>
            <a:r>
              <a:rPr lang="en-US" dirty="0"/>
              <a:t>Neural Network Example: LeNet-5</a:t>
            </a:r>
          </a:p>
        </p:txBody>
      </p:sp>
      <p:sp>
        <p:nvSpPr>
          <p:cNvPr id="3" name="Content Placeholder 2">
            <a:extLst>
              <a:ext uri="{FF2B5EF4-FFF2-40B4-BE49-F238E27FC236}">
                <a16:creationId xmlns:a16="http://schemas.microsoft.com/office/drawing/2014/main" id="{34A7DEBD-297F-DD43-973F-A8C5D5D3C95E}"/>
              </a:ext>
            </a:extLst>
          </p:cNvPr>
          <p:cNvSpPr>
            <a:spLocks noGrp="1"/>
          </p:cNvSpPr>
          <p:nvPr>
            <p:ph idx="1"/>
          </p:nvPr>
        </p:nvSpPr>
        <p:spPr/>
        <p:txBody>
          <a:bodyPr/>
          <a:lstStyle/>
          <a:p>
            <a:r>
              <a:rPr lang="en-US" dirty="0"/>
              <a:t>A layer is counted when parameters can be learnt like weights. So, we call CONV+POOL as a single layer because POOL has no weights to learn</a:t>
            </a:r>
          </a:p>
          <a:p>
            <a:endParaRPr lang="en-US" dirty="0"/>
          </a:p>
        </p:txBody>
      </p:sp>
      <p:pic>
        <p:nvPicPr>
          <p:cNvPr id="4" name="Picture 3">
            <a:extLst>
              <a:ext uri="{FF2B5EF4-FFF2-40B4-BE49-F238E27FC236}">
                <a16:creationId xmlns:a16="http://schemas.microsoft.com/office/drawing/2014/main" id="{9AA2B761-2473-0F41-9B4B-CF4D3939D051}"/>
              </a:ext>
            </a:extLst>
          </p:cNvPr>
          <p:cNvPicPr>
            <a:picLocks noChangeAspect="1"/>
          </p:cNvPicPr>
          <p:nvPr/>
        </p:nvPicPr>
        <p:blipFill>
          <a:blip r:embed="rId2"/>
          <a:stretch>
            <a:fillRect/>
          </a:stretch>
        </p:blipFill>
        <p:spPr>
          <a:xfrm>
            <a:off x="2106592" y="2672551"/>
            <a:ext cx="8148577" cy="4059912"/>
          </a:xfrm>
          <a:prstGeom prst="rect">
            <a:avLst/>
          </a:prstGeom>
        </p:spPr>
      </p:pic>
    </p:spTree>
    <p:extLst>
      <p:ext uri="{BB962C8B-B14F-4D97-AF65-F5344CB8AC3E}">
        <p14:creationId xmlns:p14="http://schemas.microsoft.com/office/powerpoint/2010/main" val="728977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FC6C-A613-C241-BB1F-E036DCC410C3}"/>
              </a:ext>
            </a:extLst>
          </p:cNvPr>
          <p:cNvSpPr>
            <a:spLocks noGrp="1"/>
          </p:cNvSpPr>
          <p:nvPr>
            <p:ph type="title"/>
          </p:nvPr>
        </p:nvSpPr>
        <p:spPr/>
        <p:txBody>
          <a:bodyPr/>
          <a:lstStyle/>
          <a:p>
            <a:r>
              <a:rPr lang="en-US" dirty="0"/>
              <a:t>Neural Network Example: LeNet-5</a:t>
            </a:r>
          </a:p>
        </p:txBody>
      </p:sp>
      <p:pic>
        <p:nvPicPr>
          <p:cNvPr id="4" name="Content Placeholder 3">
            <a:extLst>
              <a:ext uri="{FF2B5EF4-FFF2-40B4-BE49-F238E27FC236}">
                <a16:creationId xmlns:a16="http://schemas.microsoft.com/office/drawing/2014/main" id="{B83073D6-E249-5F43-8148-46D90C4D2C97}"/>
              </a:ext>
            </a:extLst>
          </p:cNvPr>
          <p:cNvPicPr>
            <a:picLocks noGrp="1" noChangeAspect="1"/>
          </p:cNvPicPr>
          <p:nvPr>
            <p:ph idx="1"/>
          </p:nvPr>
        </p:nvPicPr>
        <p:blipFill>
          <a:blip r:embed="rId2"/>
          <a:stretch>
            <a:fillRect/>
          </a:stretch>
        </p:blipFill>
        <p:spPr>
          <a:xfrm>
            <a:off x="1343881" y="1825625"/>
            <a:ext cx="9504238" cy="4351338"/>
          </a:xfrm>
          <a:prstGeom prst="rect">
            <a:avLst/>
          </a:prstGeom>
        </p:spPr>
      </p:pic>
    </p:spTree>
    <p:extLst>
      <p:ext uri="{BB962C8B-B14F-4D97-AF65-F5344CB8AC3E}">
        <p14:creationId xmlns:p14="http://schemas.microsoft.com/office/powerpoint/2010/main" val="41967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A4C8-786B-BD4B-8DAC-B9B984D360F4}"/>
              </a:ext>
            </a:extLst>
          </p:cNvPr>
          <p:cNvSpPr>
            <a:spLocks noGrp="1"/>
          </p:cNvSpPr>
          <p:nvPr>
            <p:ph type="title"/>
          </p:nvPr>
        </p:nvSpPr>
        <p:spPr/>
        <p:txBody>
          <a:bodyPr/>
          <a:lstStyle/>
          <a:p>
            <a:r>
              <a:rPr lang="en-US" dirty="0"/>
              <a:t>Why Convolutions</a:t>
            </a:r>
          </a:p>
        </p:txBody>
      </p:sp>
      <p:sp>
        <p:nvSpPr>
          <p:cNvPr id="3" name="Content Placeholder 2">
            <a:extLst>
              <a:ext uri="{FF2B5EF4-FFF2-40B4-BE49-F238E27FC236}">
                <a16:creationId xmlns:a16="http://schemas.microsoft.com/office/drawing/2014/main" id="{DAD1A363-EEE9-8C46-819B-4F8DB913E8CD}"/>
              </a:ext>
            </a:extLst>
          </p:cNvPr>
          <p:cNvSpPr>
            <a:spLocks noGrp="1"/>
          </p:cNvSpPr>
          <p:nvPr>
            <p:ph idx="1"/>
          </p:nvPr>
        </p:nvSpPr>
        <p:spPr>
          <a:xfrm>
            <a:off x="838200" y="3761771"/>
            <a:ext cx="10515600" cy="2657455"/>
          </a:xfrm>
        </p:spPr>
        <p:txBody>
          <a:bodyPr>
            <a:normAutofit fontScale="92500" lnSpcReduction="10000"/>
          </a:bodyPr>
          <a:lstStyle/>
          <a:p>
            <a:r>
              <a:rPr lang="en-US" dirty="0"/>
              <a:t>Parameter sharing: A feature detector (such as a vertical edge detector) that’s useful in one part of the image is probably useful in another part of the image</a:t>
            </a:r>
          </a:p>
          <a:p>
            <a:r>
              <a:rPr lang="en-US" dirty="0"/>
              <a:t>sparsity of connections: In each layer, each output value depends only on a small number of inputs</a:t>
            </a:r>
          </a:p>
          <a:p>
            <a:r>
              <a:rPr lang="en-US" dirty="0"/>
              <a:t>Good at capturing translation invariance: a image of cat shifted to right is still a cat</a:t>
            </a:r>
          </a:p>
        </p:txBody>
      </p:sp>
      <p:pic>
        <p:nvPicPr>
          <p:cNvPr id="4" name="Picture 3">
            <a:extLst>
              <a:ext uri="{FF2B5EF4-FFF2-40B4-BE49-F238E27FC236}">
                <a16:creationId xmlns:a16="http://schemas.microsoft.com/office/drawing/2014/main" id="{AB590FE1-3F21-614F-9B3C-7B2A76449B9D}"/>
              </a:ext>
            </a:extLst>
          </p:cNvPr>
          <p:cNvPicPr>
            <a:picLocks noChangeAspect="1"/>
          </p:cNvPicPr>
          <p:nvPr/>
        </p:nvPicPr>
        <p:blipFill>
          <a:blip r:embed="rId2"/>
          <a:stretch>
            <a:fillRect/>
          </a:stretch>
        </p:blipFill>
        <p:spPr>
          <a:xfrm>
            <a:off x="1875098" y="1350926"/>
            <a:ext cx="7864241" cy="2226435"/>
          </a:xfrm>
          <a:prstGeom prst="rect">
            <a:avLst/>
          </a:prstGeom>
        </p:spPr>
      </p:pic>
    </p:spTree>
    <p:extLst>
      <p:ext uri="{BB962C8B-B14F-4D97-AF65-F5344CB8AC3E}">
        <p14:creationId xmlns:p14="http://schemas.microsoft.com/office/powerpoint/2010/main" val="2688407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D8A23-6865-5E4A-A847-F8257388E104}"/>
              </a:ext>
            </a:extLst>
          </p:cNvPr>
          <p:cNvSpPr>
            <a:spLocks noGrp="1"/>
          </p:cNvSpPr>
          <p:nvPr>
            <p:ph type="title"/>
          </p:nvPr>
        </p:nvSpPr>
        <p:spPr/>
        <p:txBody>
          <a:bodyPr/>
          <a:lstStyle/>
          <a:p>
            <a:r>
              <a:rPr lang="en-US" dirty="0"/>
              <a:t>Quiz</a:t>
            </a:r>
          </a:p>
        </p:txBody>
      </p:sp>
      <p:pic>
        <p:nvPicPr>
          <p:cNvPr id="4" name="Content Placeholder 3">
            <a:extLst>
              <a:ext uri="{FF2B5EF4-FFF2-40B4-BE49-F238E27FC236}">
                <a16:creationId xmlns:a16="http://schemas.microsoft.com/office/drawing/2014/main" id="{6F67AB48-C83B-8845-AF40-E4F87BC30F92}"/>
              </a:ext>
            </a:extLst>
          </p:cNvPr>
          <p:cNvPicPr>
            <a:picLocks noGrp="1" noChangeAspect="1"/>
          </p:cNvPicPr>
          <p:nvPr>
            <p:ph idx="1"/>
          </p:nvPr>
        </p:nvPicPr>
        <p:blipFill>
          <a:blip r:embed="rId2"/>
          <a:stretch>
            <a:fillRect/>
          </a:stretch>
        </p:blipFill>
        <p:spPr>
          <a:xfrm>
            <a:off x="838200" y="1690688"/>
            <a:ext cx="8340524" cy="3339483"/>
          </a:xfrm>
          <a:prstGeom prst="rect">
            <a:avLst/>
          </a:prstGeom>
        </p:spPr>
      </p:pic>
      <p:pic>
        <p:nvPicPr>
          <p:cNvPr id="5" name="Picture 4">
            <a:extLst>
              <a:ext uri="{FF2B5EF4-FFF2-40B4-BE49-F238E27FC236}">
                <a16:creationId xmlns:a16="http://schemas.microsoft.com/office/drawing/2014/main" id="{72C0E096-FCD2-4042-814B-DF0DB53197AD}"/>
              </a:ext>
            </a:extLst>
          </p:cNvPr>
          <p:cNvPicPr>
            <a:picLocks noChangeAspect="1"/>
          </p:cNvPicPr>
          <p:nvPr/>
        </p:nvPicPr>
        <p:blipFill>
          <a:blip r:embed="rId3"/>
          <a:stretch>
            <a:fillRect/>
          </a:stretch>
        </p:blipFill>
        <p:spPr>
          <a:xfrm>
            <a:off x="838200" y="4860034"/>
            <a:ext cx="7391400" cy="1808245"/>
          </a:xfrm>
          <a:prstGeom prst="rect">
            <a:avLst/>
          </a:prstGeom>
        </p:spPr>
      </p:pic>
    </p:spTree>
    <p:extLst>
      <p:ext uri="{BB962C8B-B14F-4D97-AF65-F5344CB8AC3E}">
        <p14:creationId xmlns:p14="http://schemas.microsoft.com/office/powerpoint/2010/main" val="583422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F898-C41A-4047-8E25-88D32CF3A892}"/>
              </a:ext>
            </a:extLst>
          </p:cNvPr>
          <p:cNvSpPr>
            <a:spLocks noGrp="1"/>
          </p:cNvSpPr>
          <p:nvPr>
            <p:ph type="title"/>
          </p:nvPr>
        </p:nvSpPr>
        <p:spPr/>
        <p:txBody>
          <a:bodyPr/>
          <a:lstStyle/>
          <a:p>
            <a:r>
              <a:rPr lang="en-US" dirty="0"/>
              <a:t>Gradient Checking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4FB6B-DC64-B441-9E49-4A5E8BB47C26}"/>
                  </a:ext>
                </a:extLst>
              </p:cNvPr>
              <p:cNvSpPr>
                <a:spLocks noGrp="1"/>
              </p:cNvSpPr>
              <p:nvPr>
                <p:ph idx="1"/>
              </p:nvPr>
            </p:nvSpPr>
            <p:spPr/>
            <p:txBody>
              <a:bodyPr/>
              <a:lstStyle/>
              <a:p>
                <a:r>
                  <a:rPr lang="en-US" dirty="0"/>
                  <a:t>Don’t use in training- only is debug; d</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oMath>
                </a14:m>
                <a:r>
                  <a:rPr lang="en-US" baseline="-25000" dirty="0" err="1"/>
                  <a:t>approx</a:t>
                </a:r>
                <a:r>
                  <a:rPr lang="en-US" dirty="0"/>
                  <a:t> [</a:t>
                </a:r>
                <a:r>
                  <a:rPr lang="en-US" dirty="0" err="1"/>
                  <a:t>i</a:t>
                </a:r>
                <a:r>
                  <a:rPr lang="en-US" dirty="0"/>
                  <a:t>] and d</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Θ</m:t>
                    </m:r>
                  </m:oMath>
                </a14:m>
                <a:r>
                  <a:rPr lang="en-US" dirty="0"/>
                  <a:t>[</a:t>
                </a:r>
                <a:r>
                  <a:rPr lang="en-US" dirty="0" err="1"/>
                  <a:t>i</a:t>
                </a:r>
                <a:r>
                  <a:rPr lang="en-US" dirty="0"/>
                  <a:t>] </a:t>
                </a:r>
              </a:p>
              <a:p>
                <a:r>
                  <a:rPr lang="en-US" dirty="0"/>
                  <a:t>If it is of order 10</a:t>
                </a:r>
                <a:r>
                  <a:rPr lang="en-US" baseline="30000" dirty="0"/>
                  <a:t>-7</a:t>
                </a:r>
                <a:r>
                  <a:rPr lang="en-US" dirty="0"/>
                  <a:t> then it is fine, if it is of order 10</a:t>
                </a:r>
                <a:r>
                  <a:rPr lang="en-US" baseline="30000" dirty="0"/>
                  <a:t>-3 </a:t>
                </a:r>
                <a:r>
                  <a:rPr lang="en-US" dirty="0"/>
                  <a:t> very bad</a:t>
                </a:r>
              </a:p>
              <a:p>
                <a:r>
                  <a:rPr lang="en-US" dirty="0"/>
                  <a:t>If algorithm fails grad check, look at components to try to identify bug</a:t>
                </a:r>
              </a:p>
              <a:p>
                <a:r>
                  <a:rPr lang="en-US" dirty="0"/>
                  <a:t>Remember regularization</a:t>
                </a:r>
              </a:p>
              <a:p>
                <a:r>
                  <a:rPr lang="en-US" dirty="0"/>
                  <a:t>Does not work with dropout</a:t>
                </a:r>
              </a:p>
              <a:p>
                <a:r>
                  <a:rPr lang="en-US" dirty="0"/>
                  <a:t>Run at random initialization, perhaps again after some training</a:t>
                </a:r>
              </a:p>
            </p:txBody>
          </p:sp>
        </mc:Choice>
        <mc:Fallback xmlns="">
          <p:sp>
            <p:nvSpPr>
              <p:cNvPr id="3" name="Content Placeholder 2">
                <a:extLst>
                  <a:ext uri="{FF2B5EF4-FFF2-40B4-BE49-F238E27FC236}">
                    <a16:creationId xmlns:a16="http://schemas.microsoft.com/office/drawing/2014/main" id="{3E24FB6B-DC64-B441-9E49-4A5E8BB47C26}"/>
                  </a:ext>
                </a:extLst>
              </p:cNvPr>
              <p:cNvSpPr>
                <a:spLocks noGrp="1" noRot="1" noChangeAspect="1" noMove="1" noResize="1" noEditPoints="1" noAdjustHandles="1" noChangeArrowheads="1" noChangeShapeType="1" noTextEdit="1"/>
              </p:cNvSpPr>
              <p:nvPr>
                <p:ph idx="1"/>
              </p:nvPr>
            </p:nvSpPr>
            <p:spPr>
              <a:blipFill>
                <a:blip r:embed="rId2"/>
                <a:stretch>
                  <a:fillRect l="-965" t="-2632" r="-603"/>
                </a:stretch>
              </a:blipFill>
            </p:spPr>
            <p:txBody>
              <a:bodyPr/>
              <a:lstStyle/>
              <a:p>
                <a:r>
                  <a:rPr lang="en-US">
                    <a:noFill/>
                  </a:rPr>
                  <a:t> </a:t>
                </a:r>
              </a:p>
            </p:txBody>
          </p:sp>
        </mc:Fallback>
      </mc:AlternateContent>
    </p:spTree>
    <p:extLst>
      <p:ext uri="{BB962C8B-B14F-4D97-AF65-F5344CB8AC3E}">
        <p14:creationId xmlns:p14="http://schemas.microsoft.com/office/powerpoint/2010/main" val="380067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22E8-50BA-1A41-A517-DBFB176E9C79}"/>
              </a:ext>
            </a:extLst>
          </p:cNvPr>
          <p:cNvSpPr>
            <a:spLocks noGrp="1"/>
          </p:cNvSpPr>
          <p:nvPr>
            <p:ph type="title"/>
          </p:nvPr>
        </p:nvSpPr>
        <p:spPr/>
        <p:txBody>
          <a:bodyPr/>
          <a:lstStyle/>
          <a:p>
            <a:r>
              <a:rPr lang="en-US" dirty="0"/>
              <a:t>Programming Assignment Notes</a:t>
            </a:r>
          </a:p>
        </p:txBody>
      </p:sp>
      <p:sp>
        <p:nvSpPr>
          <p:cNvPr id="3" name="Content Placeholder 2">
            <a:extLst>
              <a:ext uri="{FF2B5EF4-FFF2-40B4-BE49-F238E27FC236}">
                <a16:creationId xmlns:a16="http://schemas.microsoft.com/office/drawing/2014/main" id="{AA76970C-6675-4C40-8E6D-918318C0E12C}"/>
              </a:ext>
            </a:extLst>
          </p:cNvPr>
          <p:cNvSpPr>
            <a:spLocks noGrp="1"/>
          </p:cNvSpPr>
          <p:nvPr>
            <p:ph idx="1"/>
          </p:nvPr>
        </p:nvSpPr>
        <p:spPr/>
        <p:txBody>
          <a:bodyPr/>
          <a:lstStyle/>
          <a:p>
            <a:r>
              <a:rPr lang="en-US" dirty="0"/>
              <a:t>The main benefits of padding are the following:</a:t>
            </a:r>
          </a:p>
          <a:p>
            <a:pPr lvl="1"/>
            <a:r>
              <a:rPr lang="en-US" dirty="0"/>
              <a:t>It allows you to use a CONV layer without necessarily shrinking the height and width of the volumes. This is important for building deeper networks, since otherwise the height/width would shrink as you go to deeper layers. An important special case is the "same" convolution, in which the height/width is exactly preserved after one layer.</a:t>
            </a:r>
          </a:p>
          <a:p>
            <a:pPr lvl="1"/>
            <a:r>
              <a:rPr lang="en-US" dirty="0"/>
              <a:t>It helps us keep more of the information at the border of an image. Without padding, very few values at the next layer would be affected by pixels as the edges of an image.</a:t>
            </a:r>
          </a:p>
          <a:p>
            <a:endParaRPr lang="en-US" dirty="0"/>
          </a:p>
        </p:txBody>
      </p:sp>
    </p:spTree>
    <p:extLst>
      <p:ext uri="{BB962C8B-B14F-4D97-AF65-F5344CB8AC3E}">
        <p14:creationId xmlns:p14="http://schemas.microsoft.com/office/powerpoint/2010/main" val="3330803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D20B2-4AB8-BB46-A951-D6365320825A}"/>
              </a:ext>
            </a:extLst>
          </p:cNvPr>
          <p:cNvSpPr>
            <a:spLocks noGrp="1"/>
          </p:cNvSpPr>
          <p:nvPr>
            <p:ph type="title"/>
          </p:nvPr>
        </p:nvSpPr>
        <p:spPr/>
        <p:txBody>
          <a:bodyPr/>
          <a:lstStyle/>
          <a:p>
            <a:r>
              <a:rPr lang="en-US" dirty="0"/>
              <a:t>LeNet-5</a:t>
            </a:r>
          </a:p>
        </p:txBody>
      </p:sp>
      <p:sp>
        <p:nvSpPr>
          <p:cNvPr id="3" name="Content Placeholder 2">
            <a:extLst>
              <a:ext uri="{FF2B5EF4-FFF2-40B4-BE49-F238E27FC236}">
                <a16:creationId xmlns:a16="http://schemas.microsoft.com/office/drawing/2014/main" id="{CA88E920-159E-CB4C-93EA-A33C3C5EFBB3}"/>
              </a:ext>
            </a:extLst>
          </p:cNvPr>
          <p:cNvSpPr>
            <a:spLocks noGrp="1"/>
          </p:cNvSpPr>
          <p:nvPr>
            <p:ph idx="1"/>
          </p:nvPr>
        </p:nvSpPr>
        <p:spPr/>
        <p:txBody>
          <a:bodyPr/>
          <a:lstStyle/>
          <a:p>
            <a:r>
              <a:rPr lang="en-US" dirty="0"/>
              <a:t>Graph Transformer Network for reading bank check </a:t>
            </a:r>
          </a:p>
          <a:p>
            <a:r>
              <a:rPr lang="en-US" dirty="0"/>
              <a:t>Replacing hand-crafted feature with automated ML </a:t>
            </a:r>
          </a:p>
          <a:p>
            <a:r>
              <a:rPr lang="en-US" dirty="0"/>
              <a:t>Pattern recognition systems combines automated learning+ hand crafted algorithms</a:t>
            </a:r>
          </a:p>
          <a:p>
            <a:r>
              <a:rPr lang="en-US" dirty="0"/>
              <a:t>Feature extractor- hand crafted mostly, classifier- ML trained</a:t>
            </a:r>
          </a:p>
          <a:p>
            <a:endParaRPr lang="en-US" dirty="0"/>
          </a:p>
        </p:txBody>
      </p:sp>
      <p:pic>
        <p:nvPicPr>
          <p:cNvPr id="4" name="Picture 3">
            <a:extLst>
              <a:ext uri="{FF2B5EF4-FFF2-40B4-BE49-F238E27FC236}">
                <a16:creationId xmlns:a16="http://schemas.microsoft.com/office/drawing/2014/main" id="{F5E7A875-7D49-2442-AF37-DA4873E58E18}"/>
              </a:ext>
            </a:extLst>
          </p:cNvPr>
          <p:cNvPicPr>
            <a:picLocks noChangeAspect="1"/>
          </p:cNvPicPr>
          <p:nvPr/>
        </p:nvPicPr>
        <p:blipFill>
          <a:blip r:embed="rId2"/>
          <a:stretch>
            <a:fillRect/>
          </a:stretch>
        </p:blipFill>
        <p:spPr>
          <a:xfrm>
            <a:off x="1122744" y="4216825"/>
            <a:ext cx="8900932" cy="2095075"/>
          </a:xfrm>
          <a:prstGeom prst="rect">
            <a:avLst/>
          </a:prstGeom>
        </p:spPr>
      </p:pic>
    </p:spTree>
    <p:extLst>
      <p:ext uri="{BB962C8B-B14F-4D97-AF65-F5344CB8AC3E}">
        <p14:creationId xmlns:p14="http://schemas.microsoft.com/office/powerpoint/2010/main" val="2270056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7779-5240-2746-B30F-8254CBB2F164}"/>
              </a:ext>
            </a:extLst>
          </p:cNvPr>
          <p:cNvSpPr>
            <a:spLocks noGrp="1"/>
          </p:cNvSpPr>
          <p:nvPr>
            <p:ph type="title"/>
          </p:nvPr>
        </p:nvSpPr>
        <p:spPr/>
        <p:txBody>
          <a:bodyPr/>
          <a:lstStyle/>
          <a:p>
            <a:r>
              <a:rPr lang="en-US" dirty="0" err="1"/>
              <a:t>AlexNet</a:t>
            </a:r>
            <a:endParaRPr lang="en-US" dirty="0"/>
          </a:p>
        </p:txBody>
      </p:sp>
      <p:pic>
        <p:nvPicPr>
          <p:cNvPr id="4" name="Content Placeholder 3">
            <a:extLst>
              <a:ext uri="{FF2B5EF4-FFF2-40B4-BE49-F238E27FC236}">
                <a16:creationId xmlns:a16="http://schemas.microsoft.com/office/drawing/2014/main" id="{773B712F-E764-2744-9560-524F5FC9F93C}"/>
              </a:ext>
            </a:extLst>
          </p:cNvPr>
          <p:cNvPicPr>
            <a:picLocks noGrp="1" noChangeAspect="1"/>
          </p:cNvPicPr>
          <p:nvPr>
            <p:ph idx="1"/>
          </p:nvPr>
        </p:nvPicPr>
        <p:blipFill rotWithShape="1">
          <a:blip r:embed="rId2"/>
          <a:srcRect t="8438"/>
          <a:stretch/>
        </p:blipFill>
        <p:spPr>
          <a:xfrm>
            <a:off x="1366958" y="1551007"/>
            <a:ext cx="9458084" cy="4536753"/>
          </a:xfrm>
          <a:prstGeom prst="rect">
            <a:avLst/>
          </a:prstGeom>
        </p:spPr>
      </p:pic>
    </p:spTree>
    <p:extLst>
      <p:ext uri="{BB962C8B-B14F-4D97-AF65-F5344CB8AC3E}">
        <p14:creationId xmlns:p14="http://schemas.microsoft.com/office/powerpoint/2010/main" val="3714222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9E0D9-2F05-0A41-ADB5-66B6052C5741}"/>
              </a:ext>
            </a:extLst>
          </p:cNvPr>
          <p:cNvSpPr>
            <a:spLocks noGrp="1"/>
          </p:cNvSpPr>
          <p:nvPr>
            <p:ph type="title"/>
          </p:nvPr>
        </p:nvSpPr>
        <p:spPr/>
        <p:txBody>
          <a:bodyPr/>
          <a:lstStyle/>
          <a:p>
            <a:r>
              <a:rPr lang="en-US" dirty="0"/>
              <a:t>Next Week</a:t>
            </a:r>
          </a:p>
        </p:txBody>
      </p:sp>
      <p:sp>
        <p:nvSpPr>
          <p:cNvPr id="3" name="Content Placeholder 2">
            <a:extLst>
              <a:ext uri="{FF2B5EF4-FFF2-40B4-BE49-F238E27FC236}">
                <a16:creationId xmlns:a16="http://schemas.microsoft.com/office/drawing/2014/main" id="{523033C4-C4C6-8C4A-910B-1DE498B1A90B}"/>
              </a:ext>
            </a:extLst>
          </p:cNvPr>
          <p:cNvSpPr>
            <a:spLocks noGrp="1"/>
          </p:cNvSpPr>
          <p:nvPr>
            <p:ph idx="1"/>
          </p:nvPr>
        </p:nvSpPr>
        <p:spPr/>
        <p:txBody>
          <a:bodyPr/>
          <a:lstStyle/>
          <a:p>
            <a:r>
              <a:rPr lang="en-US" dirty="0"/>
              <a:t>Implementation of CNNS</a:t>
            </a:r>
          </a:p>
          <a:p>
            <a:r>
              <a:rPr lang="en-US" dirty="0"/>
              <a:t>Read papers for CNN architecture</a:t>
            </a:r>
          </a:p>
          <a:p>
            <a:r>
              <a:rPr lang="en-US" dirty="0"/>
              <a:t>Start with data preprocessing</a:t>
            </a:r>
          </a:p>
        </p:txBody>
      </p:sp>
    </p:spTree>
    <p:extLst>
      <p:ext uri="{BB962C8B-B14F-4D97-AF65-F5344CB8AC3E}">
        <p14:creationId xmlns:p14="http://schemas.microsoft.com/office/powerpoint/2010/main" val="2840115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E826-0B20-7C46-9B3F-321387D8CEE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65102CA-3227-214F-9F4D-453D07DA7FEC}"/>
              </a:ext>
            </a:extLst>
          </p:cNvPr>
          <p:cNvSpPr>
            <a:spLocks noGrp="1"/>
          </p:cNvSpPr>
          <p:nvPr>
            <p:ph idx="1"/>
          </p:nvPr>
        </p:nvSpPr>
        <p:spPr/>
        <p:txBody>
          <a:bodyPr/>
          <a:lstStyle/>
          <a:p>
            <a:r>
              <a:rPr lang="pt" dirty="0"/>
              <a:t>Adam </a:t>
            </a:r>
            <a:r>
              <a:rPr lang="pt" dirty="0" err="1"/>
              <a:t>paper</a:t>
            </a:r>
            <a:r>
              <a:rPr lang="pt" dirty="0"/>
              <a:t>: </a:t>
            </a:r>
            <a:r>
              <a:rPr lang="pt" u="sng" dirty="0">
                <a:hlinkClick r:id="rId2"/>
              </a:rPr>
              <a:t>https://arxiv.org/pdf/1412.6980.pdf</a:t>
            </a:r>
            <a:endParaRPr lang="pt" dirty="0"/>
          </a:p>
          <a:p>
            <a:r>
              <a:rPr lang="en-US" dirty="0"/>
              <a:t>Pooling: </a:t>
            </a:r>
            <a:r>
              <a:rPr lang="en-US" dirty="0">
                <a:hlinkClick r:id="rId3"/>
              </a:rPr>
              <a:t>http://deeplearning.stanford.edu/tutorial/supervised/Pooling/</a:t>
            </a:r>
            <a:endParaRPr lang="en-US" dirty="0"/>
          </a:p>
        </p:txBody>
      </p:sp>
    </p:spTree>
    <p:extLst>
      <p:ext uri="{BB962C8B-B14F-4D97-AF65-F5344CB8AC3E}">
        <p14:creationId xmlns:p14="http://schemas.microsoft.com/office/powerpoint/2010/main" val="2497878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4BC41-4CFF-384E-B395-DD1B27C165AE}"/>
              </a:ext>
            </a:extLst>
          </p:cNvPr>
          <p:cNvSpPr>
            <a:spLocks noGrp="1"/>
          </p:cNvSpPr>
          <p:nvPr>
            <p:ph type="title"/>
          </p:nvPr>
        </p:nvSpPr>
        <p:spPr/>
        <p:txBody>
          <a:bodyPr/>
          <a:lstStyle/>
          <a:p>
            <a:r>
              <a:rPr lang="en-US" dirty="0"/>
              <a:t>Quiz</a:t>
            </a:r>
          </a:p>
        </p:txBody>
      </p:sp>
      <p:pic>
        <p:nvPicPr>
          <p:cNvPr id="4" name="Content Placeholder 3">
            <a:extLst>
              <a:ext uri="{FF2B5EF4-FFF2-40B4-BE49-F238E27FC236}">
                <a16:creationId xmlns:a16="http://schemas.microsoft.com/office/drawing/2014/main" id="{88615B2C-6EF7-F044-BE5A-AF73F52C26DE}"/>
              </a:ext>
            </a:extLst>
          </p:cNvPr>
          <p:cNvPicPr>
            <a:picLocks noGrp="1" noChangeAspect="1"/>
          </p:cNvPicPr>
          <p:nvPr>
            <p:ph idx="1"/>
          </p:nvPr>
        </p:nvPicPr>
        <p:blipFill>
          <a:blip r:embed="rId2"/>
          <a:stretch>
            <a:fillRect/>
          </a:stretch>
        </p:blipFill>
        <p:spPr>
          <a:xfrm>
            <a:off x="6773779" y="1236121"/>
            <a:ext cx="4054938" cy="2951120"/>
          </a:xfrm>
          <a:prstGeom prst="rect">
            <a:avLst/>
          </a:prstGeom>
        </p:spPr>
      </p:pic>
      <p:pic>
        <p:nvPicPr>
          <p:cNvPr id="5" name="Picture 4">
            <a:extLst>
              <a:ext uri="{FF2B5EF4-FFF2-40B4-BE49-F238E27FC236}">
                <a16:creationId xmlns:a16="http://schemas.microsoft.com/office/drawing/2014/main" id="{DE04313F-1186-AD46-A78B-25DC6411FDB9}"/>
              </a:ext>
            </a:extLst>
          </p:cNvPr>
          <p:cNvPicPr>
            <a:picLocks noChangeAspect="1"/>
          </p:cNvPicPr>
          <p:nvPr/>
        </p:nvPicPr>
        <p:blipFill>
          <a:blip r:embed="rId3"/>
          <a:stretch>
            <a:fillRect/>
          </a:stretch>
        </p:blipFill>
        <p:spPr>
          <a:xfrm>
            <a:off x="838200" y="1690688"/>
            <a:ext cx="4973919" cy="1977450"/>
          </a:xfrm>
          <a:prstGeom prst="rect">
            <a:avLst/>
          </a:prstGeom>
        </p:spPr>
      </p:pic>
      <p:pic>
        <p:nvPicPr>
          <p:cNvPr id="6" name="Picture 5">
            <a:extLst>
              <a:ext uri="{FF2B5EF4-FFF2-40B4-BE49-F238E27FC236}">
                <a16:creationId xmlns:a16="http://schemas.microsoft.com/office/drawing/2014/main" id="{64DD6359-65EB-0A4F-8F51-F623D66A818C}"/>
              </a:ext>
            </a:extLst>
          </p:cNvPr>
          <p:cNvPicPr>
            <a:picLocks noChangeAspect="1"/>
          </p:cNvPicPr>
          <p:nvPr/>
        </p:nvPicPr>
        <p:blipFill>
          <a:blip r:embed="rId4"/>
          <a:stretch>
            <a:fillRect/>
          </a:stretch>
        </p:blipFill>
        <p:spPr>
          <a:xfrm>
            <a:off x="1174705" y="3668139"/>
            <a:ext cx="4503626" cy="3189861"/>
          </a:xfrm>
          <a:prstGeom prst="rect">
            <a:avLst/>
          </a:prstGeom>
        </p:spPr>
      </p:pic>
      <p:pic>
        <p:nvPicPr>
          <p:cNvPr id="7" name="Picture 6">
            <a:extLst>
              <a:ext uri="{FF2B5EF4-FFF2-40B4-BE49-F238E27FC236}">
                <a16:creationId xmlns:a16="http://schemas.microsoft.com/office/drawing/2014/main" id="{29111740-C435-D940-882C-3458B5C65555}"/>
              </a:ext>
            </a:extLst>
          </p:cNvPr>
          <p:cNvPicPr>
            <a:picLocks noChangeAspect="1"/>
          </p:cNvPicPr>
          <p:nvPr/>
        </p:nvPicPr>
        <p:blipFill>
          <a:blip r:embed="rId5"/>
          <a:stretch>
            <a:fillRect/>
          </a:stretch>
        </p:blipFill>
        <p:spPr>
          <a:xfrm>
            <a:off x="6655627" y="4367462"/>
            <a:ext cx="4330662" cy="2290349"/>
          </a:xfrm>
          <a:prstGeom prst="rect">
            <a:avLst/>
          </a:prstGeom>
        </p:spPr>
      </p:pic>
    </p:spTree>
    <p:extLst>
      <p:ext uri="{BB962C8B-B14F-4D97-AF65-F5344CB8AC3E}">
        <p14:creationId xmlns:p14="http://schemas.microsoft.com/office/powerpoint/2010/main" val="2796359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1F8B-85A7-AC4B-ADB4-65FE40092ECF}"/>
              </a:ext>
            </a:extLst>
          </p:cNvPr>
          <p:cNvSpPr>
            <a:spLocks noGrp="1"/>
          </p:cNvSpPr>
          <p:nvPr>
            <p:ph type="title"/>
          </p:nvPr>
        </p:nvSpPr>
        <p:spPr/>
        <p:txBody>
          <a:bodyPr/>
          <a:lstStyle/>
          <a:p>
            <a:r>
              <a:rPr lang="en-US" dirty="0"/>
              <a:t>Weight Initialization and L2 Regularization </a:t>
            </a:r>
          </a:p>
        </p:txBody>
      </p:sp>
      <p:sp>
        <p:nvSpPr>
          <p:cNvPr id="3" name="Content Placeholder 2">
            <a:extLst>
              <a:ext uri="{FF2B5EF4-FFF2-40B4-BE49-F238E27FC236}">
                <a16:creationId xmlns:a16="http://schemas.microsoft.com/office/drawing/2014/main" id="{E2AF6B51-38F9-A045-9F4F-0DFCE6DF83E4}"/>
              </a:ext>
            </a:extLst>
          </p:cNvPr>
          <p:cNvSpPr>
            <a:spLocks noGrp="1"/>
          </p:cNvSpPr>
          <p:nvPr>
            <p:ph idx="1"/>
          </p:nvPr>
        </p:nvSpPr>
        <p:spPr/>
        <p:txBody>
          <a:bodyPr>
            <a:normAutofit fontScale="92500" lnSpcReduction="20000"/>
          </a:bodyPr>
          <a:lstStyle/>
          <a:p>
            <a:r>
              <a:rPr lang="en-US" dirty="0"/>
              <a:t>The weights W[l] should be initialized randomly to break symmetry.</a:t>
            </a:r>
          </a:p>
          <a:p>
            <a:r>
              <a:rPr lang="en-US" dirty="0"/>
              <a:t>It is however okay to initialize the biases b[l] to zeros. Symmetry is still broken so long as W[l] is initialized randomly.</a:t>
            </a:r>
          </a:p>
          <a:p>
            <a:r>
              <a:rPr lang="en-US" dirty="0"/>
              <a:t>Initializing weights to very large random values does not work well.</a:t>
            </a:r>
          </a:p>
          <a:p>
            <a:r>
              <a:rPr lang="en-US" dirty="0"/>
              <a:t>initializing with small random values does better. </a:t>
            </a:r>
          </a:p>
          <a:p>
            <a:r>
              <a:rPr lang="en-US" dirty="0"/>
              <a:t>L2 regularization makes your decision boundary smoother. If </a:t>
            </a:r>
            <a:r>
              <a:rPr lang="en-US" dirty="0" err="1"/>
              <a:t>λ</a:t>
            </a:r>
            <a:r>
              <a:rPr lang="en-US" dirty="0"/>
              <a:t> is too large, it is also possible to "</a:t>
            </a:r>
            <a:r>
              <a:rPr lang="en-US" dirty="0" err="1"/>
              <a:t>oversmooth</a:t>
            </a:r>
            <a:r>
              <a:rPr lang="en-US" dirty="0"/>
              <a:t>", resulting in a model with high bias.</a:t>
            </a:r>
          </a:p>
          <a:p>
            <a:r>
              <a:rPr lang="en-US" dirty="0"/>
              <a:t>the implications of L2-regularization on:</a:t>
            </a:r>
          </a:p>
          <a:p>
            <a:pPr lvl="1"/>
            <a:r>
              <a:rPr lang="en-US" dirty="0"/>
              <a:t>The cost computation: A regularization term is added to the cost</a:t>
            </a:r>
          </a:p>
          <a:p>
            <a:pPr lvl="1"/>
            <a:r>
              <a:rPr lang="en-US" dirty="0"/>
              <a:t>The backpropagation function: There are extra terms in the gradients with respect to weight matrices</a:t>
            </a:r>
          </a:p>
          <a:p>
            <a:pPr lvl="1"/>
            <a:r>
              <a:rPr lang="en-US" dirty="0"/>
              <a:t>Weights end up smaller ("weight decay"):Weights are pushed to smaller values.</a:t>
            </a:r>
          </a:p>
          <a:p>
            <a:pPr lvl="1"/>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284629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4DF8-12EE-2A4E-A96B-BF995FB436C3}"/>
              </a:ext>
            </a:extLst>
          </p:cNvPr>
          <p:cNvSpPr>
            <a:spLocks noGrp="1"/>
          </p:cNvSpPr>
          <p:nvPr>
            <p:ph type="title"/>
          </p:nvPr>
        </p:nvSpPr>
        <p:spPr/>
        <p:txBody>
          <a:bodyPr/>
          <a:lstStyle/>
          <a:p>
            <a:r>
              <a:rPr lang="en-US" dirty="0"/>
              <a:t>Dropout</a:t>
            </a:r>
          </a:p>
        </p:txBody>
      </p:sp>
      <p:sp>
        <p:nvSpPr>
          <p:cNvPr id="3" name="Content Placeholder 2">
            <a:extLst>
              <a:ext uri="{FF2B5EF4-FFF2-40B4-BE49-F238E27FC236}">
                <a16:creationId xmlns:a16="http://schemas.microsoft.com/office/drawing/2014/main" id="{D4BE2202-76AB-C74D-864D-112DB42593B5}"/>
              </a:ext>
            </a:extLst>
          </p:cNvPr>
          <p:cNvSpPr>
            <a:spLocks noGrp="1"/>
          </p:cNvSpPr>
          <p:nvPr>
            <p:ph idx="1"/>
          </p:nvPr>
        </p:nvSpPr>
        <p:spPr/>
        <p:txBody>
          <a:bodyPr>
            <a:normAutofit fontScale="92500" lnSpcReduction="10000"/>
          </a:bodyPr>
          <a:lstStyle/>
          <a:p>
            <a:r>
              <a:rPr lang="en-US" dirty="0"/>
              <a:t>Dropout is a regularization technique.</a:t>
            </a:r>
          </a:p>
          <a:p>
            <a:r>
              <a:rPr lang="en-US" dirty="0"/>
              <a:t>You only use dropout during training. </a:t>
            </a:r>
          </a:p>
          <a:p>
            <a:r>
              <a:rPr lang="en-US" dirty="0"/>
              <a:t>Don't use dropout (randomly eliminate nodes) during test time.</a:t>
            </a:r>
          </a:p>
          <a:p>
            <a:r>
              <a:rPr lang="en-US" dirty="0"/>
              <a:t>Apply dropout both during forward and backward propagation.</a:t>
            </a:r>
          </a:p>
          <a:p>
            <a:r>
              <a:rPr lang="en-US" dirty="0"/>
              <a:t>During training time, divide each dropout layer by </a:t>
            </a:r>
            <a:r>
              <a:rPr lang="en-US" dirty="0" err="1"/>
              <a:t>keep_prob</a:t>
            </a:r>
            <a:r>
              <a:rPr lang="en-US" dirty="0"/>
              <a:t> to keep the same expected value for the activations. For example, if </a:t>
            </a:r>
            <a:r>
              <a:rPr lang="en-US" dirty="0" err="1"/>
              <a:t>keep_prob</a:t>
            </a:r>
            <a:r>
              <a:rPr lang="en-US" dirty="0"/>
              <a:t> is 0.5, then we will on average shut down half the nodes, so the output will be scaled by 0.5 since only the remaining half are contributing to the solution. Dividing by 0.5 is equivalent to multiplying by 2. Hence, the output now has the same expected value. You can check that this works even when </a:t>
            </a:r>
            <a:r>
              <a:rPr lang="en-US" dirty="0" err="1"/>
              <a:t>keep_prob</a:t>
            </a:r>
            <a:r>
              <a:rPr lang="en-US" dirty="0"/>
              <a:t> is other values than 0.5.</a:t>
            </a:r>
          </a:p>
          <a:p>
            <a:endParaRPr lang="en-US" dirty="0"/>
          </a:p>
        </p:txBody>
      </p:sp>
    </p:spTree>
    <p:extLst>
      <p:ext uri="{BB962C8B-B14F-4D97-AF65-F5344CB8AC3E}">
        <p14:creationId xmlns:p14="http://schemas.microsoft.com/office/powerpoint/2010/main" val="1478884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6799C-4F79-D14C-AE18-686534CB483F}"/>
              </a:ext>
            </a:extLst>
          </p:cNvPr>
          <p:cNvSpPr>
            <a:spLocks noGrp="1"/>
          </p:cNvSpPr>
          <p:nvPr>
            <p:ph type="ctrTitle"/>
          </p:nvPr>
        </p:nvSpPr>
        <p:spPr/>
        <p:txBody>
          <a:bodyPr/>
          <a:lstStyle/>
          <a:p>
            <a:r>
              <a:rPr lang="en-US" dirty="0"/>
              <a:t>OPTIMIZATION ALGORITHMS</a:t>
            </a:r>
          </a:p>
        </p:txBody>
      </p:sp>
    </p:spTree>
    <p:extLst>
      <p:ext uri="{BB962C8B-B14F-4D97-AF65-F5344CB8AC3E}">
        <p14:creationId xmlns:p14="http://schemas.microsoft.com/office/powerpoint/2010/main" val="3075270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5828</TotalTime>
  <Words>2609</Words>
  <Application>Microsoft Macintosh PowerPoint</Application>
  <PresentationFormat>Widescreen</PresentationFormat>
  <Paragraphs>297</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Cambria Math</vt:lpstr>
      <vt:lpstr>Office Theme</vt:lpstr>
      <vt:lpstr>IND STUDY WEEK2</vt:lpstr>
      <vt:lpstr>INDEX</vt:lpstr>
      <vt:lpstr>Vanishing/Exploring Gradients</vt:lpstr>
      <vt:lpstr>Weight Initialization for Deep Networks</vt:lpstr>
      <vt:lpstr>Gradient Checking</vt:lpstr>
      <vt:lpstr>Quiz</vt:lpstr>
      <vt:lpstr>Weight Initialization and L2 Regularization </vt:lpstr>
      <vt:lpstr>Dropout</vt:lpstr>
      <vt:lpstr>OPTIMIZATION ALGORITHMS</vt:lpstr>
      <vt:lpstr>Mini Batch Gradient Descent</vt:lpstr>
      <vt:lpstr>Mini Batch Gradient Descent</vt:lpstr>
      <vt:lpstr>Choosing our mini-batch size</vt:lpstr>
      <vt:lpstr>Exponential Weighted Moving Averages</vt:lpstr>
      <vt:lpstr>Exponential Weighted Moving Averages</vt:lpstr>
      <vt:lpstr>Gradient Descent with momentum</vt:lpstr>
      <vt:lpstr>Root Mean Square Prop</vt:lpstr>
      <vt:lpstr>Adam Optimization Algorithm</vt:lpstr>
      <vt:lpstr>Learning Rate Decay</vt:lpstr>
      <vt:lpstr>Problem of Local Optima</vt:lpstr>
      <vt:lpstr>Quiz-optimization</vt:lpstr>
      <vt:lpstr>Hyperparameter Tuning</vt:lpstr>
      <vt:lpstr>Batch Normalization</vt:lpstr>
      <vt:lpstr>Batch Normalization as Regularization</vt:lpstr>
      <vt:lpstr>Multi-class classification</vt:lpstr>
      <vt:lpstr>Softmax Regression</vt:lpstr>
      <vt:lpstr>Softmax classifier</vt:lpstr>
      <vt:lpstr>Softmax classifier: loss function</vt:lpstr>
      <vt:lpstr>Quiz</vt:lpstr>
      <vt:lpstr>Convolutions Neural Networks</vt:lpstr>
      <vt:lpstr>Computer Vision Problems</vt:lpstr>
      <vt:lpstr>Vertical Edge detection</vt:lpstr>
      <vt:lpstr>Vertical Edge Detection</vt:lpstr>
      <vt:lpstr>Edge Detection</vt:lpstr>
      <vt:lpstr>Edge Detection</vt:lpstr>
      <vt:lpstr>Padding</vt:lpstr>
      <vt:lpstr>Strided Convolutions</vt:lpstr>
      <vt:lpstr>Cross correlation vs convolution</vt:lpstr>
      <vt:lpstr>Convolutions over volumes</vt:lpstr>
      <vt:lpstr>Convolutions over volumes</vt:lpstr>
      <vt:lpstr>One layer of CNN</vt:lpstr>
      <vt:lpstr>PowerPoint Presentation</vt:lpstr>
      <vt:lpstr>Types of layers in Convolutional network</vt:lpstr>
      <vt:lpstr>Pooling Layers: Max Pooling</vt:lpstr>
      <vt:lpstr>Pooling Layers: Max Pooling</vt:lpstr>
      <vt:lpstr>Pooling Layers: Average Pooling</vt:lpstr>
      <vt:lpstr>Neural Network Example: LeNet-5</vt:lpstr>
      <vt:lpstr>Neural Network Example: LeNet-5</vt:lpstr>
      <vt:lpstr>Why Convolutions</vt:lpstr>
      <vt:lpstr>Quiz</vt:lpstr>
      <vt:lpstr>Programming Assignment Notes</vt:lpstr>
      <vt:lpstr>LeNet-5</vt:lpstr>
      <vt:lpstr>AlexNet</vt:lpstr>
      <vt:lpstr>Next Week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 STUDY WEEK2</dc:title>
  <dc:creator>Iti Bansal</dc:creator>
  <cp:lastModifiedBy>Iti Bansal</cp:lastModifiedBy>
  <cp:revision>291</cp:revision>
  <cp:lastPrinted>2019-06-03T00:17:42Z</cp:lastPrinted>
  <dcterms:created xsi:type="dcterms:W3CDTF">2019-05-29T23:09:40Z</dcterms:created>
  <dcterms:modified xsi:type="dcterms:W3CDTF">2019-06-03T00:18:15Z</dcterms:modified>
</cp:coreProperties>
</file>